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sldIdLst>
    <p:sldId id="270" r:id="rId2"/>
    <p:sldId id="257" r:id="rId3"/>
    <p:sldId id="258" r:id="rId4"/>
    <p:sldId id="259" r:id="rId5"/>
    <p:sldId id="260" r:id="rId6"/>
    <p:sldId id="261" r:id="rId7"/>
    <p:sldId id="262" r:id="rId8"/>
    <p:sldId id="263" r:id="rId9"/>
    <p:sldId id="264" r:id="rId10"/>
    <p:sldId id="271" r:id="rId11"/>
    <p:sldId id="272" r:id="rId12"/>
    <p:sldId id="273" r:id="rId13"/>
    <p:sldId id="274" r:id="rId14"/>
    <p:sldId id="282" r:id="rId15"/>
    <p:sldId id="279" r:id="rId16"/>
    <p:sldId id="281" r:id="rId17"/>
    <p:sldId id="267" r:id="rId18"/>
    <p:sldId id="275" r:id="rId19"/>
    <p:sldId id="269" r:id="rId20"/>
    <p:sldId id="276" r:id="rId21"/>
    <p:sldId id="277" r:id="rId22"/>
    <p:sldId id="278" r:id="rId23"/>
  </p:sldIdLst>
  <p:sldSz cx="9144000" cy="6858000" type="screen4x3"/>
  <p:notesSz cx="6858000" cy="9144000"/>
  <p:defaultTextStyle>
    <a:defPPr>
      <a:defRPr lang="sk-SK"/>
    </a:defPPr>
    <a:lvl1pPr algn="l" rtl="0" fontAlgn="base">
      <a:spcBef>
        <a:spcPct val="0"/>
      </a:spcBef>
      <a:spcAft>
        <a:spcPct val="0"/>
      </a:spcAft>
      <a:defRPr sz="2800" kern="1200">
        <a:solidFill>
          <a:schemeClr val="tx1"/>
        </a:solidFill>
        <a:latin typeface="Arial" charset="0"/>
        <a:ea typeface="+mn-ea"/>
        <a:cs typeface="+mn-cs"/>
      </a:defRPr>
    </a:lvl1pPr>
    <a:lvl2pPr marL="457200" algn="l" rtl="0" fontAlgn="base">
      <a:spcBef>
        <a:spcPct val="0"/>
      </a:spcBef>
      <a:spcAft>
        <a:spcPct val="0"/>
      </a:spcAft>
      <a:defRPr sz="2800" kern="1200">
        <a:solidFill>
          <a:schemeClr val="tx1"/>
        </a:solidFill>
        <a:latin typeface="Arial" charset="0"/>
        <a:ea typeface="+mn-ea"/>
        <a:cs typeface="+mn-cs"/>
      </a:defRPr>
    </a:lvl2pPr>
    <a:lvl3pPr marL="914400" algn="l" rtl="0" fontAlgn="base">
      <a:spcBef>
        <a:spcPct val="0"/>
      </a:spcBef>
      <a:spcAft>
        <a:spcPct val="0"/>
      </a:spcAft>
      <a:defRPr sz="2800" kern="1200">
        <a:solidFill>
          <a:schemeClr val="tx1"/>
        </a:solidFill>
        <a:latin typeface="Arial" charset="0"/>
        <a:ea typeface="+mn-ea"/>
        <a:cs typeface="+mn-cs"/>
      </a:defRPr>
    </a:lvl3pPr>
    <a:lvl4pPr marL="1371600" algn="l" rtl="0" fontAlgn="base">
      <a:spcBef>
        <a:spcPct val="0"/>
      </a:spcBef>
      <a:spcAft>
        <a:spcPct val="0"/>
      </a:spcAft>
      <a:defRPr sz="2800" kern="1200">
        <a:solidFill>
          <a:schemeClr val="tx1"/>
        </a:solidFill>
        <a:latin typeface="Arial" charset="0"/>
        <a:ea typeface="+mn-ea"/>
        <a:cs typeface="+mn-cs"/>
      </a:defRPr>
    </a:lvl4pPr>
    <a:lvl5pPr marL="1828800" algn="l"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FF00"/>
    <a:srgbClr val="0000FF"/>
    <a:srgbClr val="6699FF"/>
    <a:srgbClr val="CC00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5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grpSp>
        <p:nvGrpSpPr>
          <p:cNvPr id="41986" name="Group 2"/>
          <p:cNvGrpSpPr>
            <a:grpSpLocks/>
          </p:cNvGrpSpPr>
          <p:nvPr/>
        </p:nvGrpSpPr>
        <p:grpSpPr bwMode="auto">
          <a:xfrm>
            <a:off x="0" y="0"/>
            <a:ext cx="9144000" cy="6858000"/>
            <a:chOff x="0" y="0"/>
            <a:chExt cx="5760" cy="4320"/>
          </a:xfrm>
        </p:grpSpPr>
        <p:sp>
          <p:nvSpPr>
            <p:cNvPr id="41987"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sk-SK" sz="2400">
                <a:latin typeface="Times New Roman" pitchFamily="18" charset="0"/>
              </a:endParaRPr>
            </a:p>
          </p:txBody>
        </p:sp>
        <p:sp>
          <p:nvSpPr>
            <p:cNvPr id="41988"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sk-SK" sz="2400">
                <a:latin typeface="Times New Roman" pitchFamily="18" charset="0"/>
              </a:endParaRPr>
            </a:p>
          </p:txBody>
        </p:sp>
        <p:grpSp>
          <p:nvGrpSpPr>
            <p:cNvPr id="41989" name="Group 5"/>
            <p:cNvGrpSpPr>
              <a:grpSpLocks/>
            </p:cNvGrpSpPr>
            <p:nvPr/>
          </p:nvGrpSpPr>
          <p:grpSpPr bwMode="auto">
            <a:xfrm>
              <a:off x="0" y="672"/>
              <a:ext cx="1806" cy="1989"/>
              <a:chOff x="0" y="672"/>
              <a:chExt cx="1806" cy="1989"/>
            </a:xfrm>
          </p:grpSpPr>
          <p:sp>
            <p:nvSpPr>
              <p:cNvPr id="41990"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sk-SK" sz="2400">
                  <a:latin typeface="Times New Roman" pitchFamily="18" charset="0"/>
                </a:endParaRPr>
              </a:p>
            </p:txBody>
          </p:sp>
          <p:sp>
            <p:nvSpPr>
              <p:cNvPr id="41991"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sk-SK" sz="2400">
                  <a:latin typeface="Times New Roman" pitchFamily="18" charset="0"/>
                </a:endParaRPr>
              </a:p>
            </p:txBody>
          </p:sp>
          <p:sp>
            <p:nvSpPr>
              <p:cNvPr id="41992"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sk-SK" sz="2400">
                  <a:latin typeface="Times New Roman" pitchFamily="18" charset="0"/>
                </a:endParaRPr>
              </a:p>
            </p:txBody>
          </p:sp>
          <p:sp>
            <p:nvSpPr>
              <p:cNvPr id="41993"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sk-SK" sz="2400">
                  <a:latin typeface="Times New Roman" pitchFamily="18" charset="0"/>
                </a:endParaRPr>
              </a:p>
            </p:txBody>
          </p:sp>
          <p:sp>
            <p:nvSpPr>
              <p:cNvPr id="41994"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sk-SK" sz="2400">
                  <a:latin typeface="Times New Roman" pitchFamily="18" charset="0"/>
                </a:endParaRPr>
              </a:p>
            </p:txBody>
          </p:sp>
          <p:sp>
            <p:nvSpPr>
              <p:cNvPr id="41995"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sk-SK" sz="2400">
                  <a:latin typeface="Times New Roman" pitchFamily="18" charset="0"/>
                </a:endParaRPr>
              </a:p>
            </p:txBody>
          </p:sp>
          <p:sp>
            <p:nvSpPr>
              <p:cNvPr id="41996"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sk-SK" sz="2400">
                  <a:latin typeface="Times New Roman" pitchFamily="18" charset="0"/>
                </a:endParaRPr>
              </a:p>
            </p:txBody>
          </p:sp>
          <p:sp>
            <p:nvSpPr>
              <p:cNvPr id="41997"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sk-SK" sz="2400">
                  <a:latin typeface="Times New Roman" pitchFamily="18" charset="0"/>
                </a:endParaRPr>
              </a:p>
            </p:txBody>
          </p:sp>
          <p:sp>
            <p:nvSpPr>
              <p:cNvPr id="41998"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sk-SK" sz="2400">
                  <a:latin typeface="Times New Roman" pitchFamily="18" charset="0"/>
                </a:endParaRPr>
              </a:p>
            </p:txBody>
          </p:sp>
          <p:sp>
            <p:nvSpPr>
              <p:cNvPr id="41999"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sk-SK" sz="2400">
                  <a:latin typeface="Times New Roman" pitchFamily="18" charset="0"/>
                </a:endParaRPr>
              </a:p>
            </p:txBody>
          </p:sp>
        </p:grpSp>
      </p:grpSp>
      <p:sp>
        <p:nvSpPr>
          <p:cNvPr id="42000" name="Rectangle 16"/>
          <p:cNvSpPr>
            <a:spLocks noGrp="1" noChangeArrowheads="1"/>
          </p:cNvSpPr>
          <p:nvPr>
            <p:ph type="dt" sz="half" idx="2"/>
          </p:nvPr>
        </p:nvSpPr>
        <p:spPr>
          <a:xfrm>
            <a:off x="457200" y="6248400"/>
            <a:ext cx="2133600" cy="457200"/>
          </a:xfrm>
        </p:spPr>
        <p:txBody>
          <a:bodyPr/>
          <a:lstStyle>
            <a:lvl1pPr>
              <a:defRPr/>
            </a:lvl1pPr>
          </a:lstStyle>
          <a:p>
            <a:endParaRPr lang="sk-SK"/>
          </a:p>
        </p:txBody>
      </p:sp>
      <p:sp>
        <p:nvSpPr>
          <p:cNvPr id="42001" name="Rectangle 17"/>
          <p:cNvSpPr>
            <a:spLocks noGrp="1" noChangeArrowheads="1"/>
          </p:cNvSpPr>
          <p:nvPr>
            <p:ph type="ftr" sz="quarter" idx="3"/>
          </p:nvPr>
        </p:nvSpPr>
        <p:spPr/>
        <p:txBody>
          <a:bodyPr/>
          <a:lstStyle>
            <a:lvl1pPr>
              <a:defRPr/>
            </a:lvl1pPr>
          </a:lstStyle>
          <a:p>
            <a:endParaRPr lang="sk-SK"/>
          </a:p>
        </p:txBody>
      </p:sp>
      <p:sp>
        <p:nvSpPr>
          <p:cNvPr id="42002" name="Rectangle 18"/>
          <p:cNvSpPr>
            <a:spLocks noGrp="1" noChangeArrowheads="1"/>
          </p:cNvSpPr>
          <p:nvPr>
            <p:ph type="sldNum" sz="quarter" idx="4"/>
          </p:nvPr>
        </p:nvSpPr>
        <p:spPr/>
        <p:txBody>
          <a:bodyPr/>
          <a:lstStyle>
            <a:lvl1pPr>
              <a:defRPr/>
            </a:lvl1pPr>
          </a:lstStyle>
          <a:p>
            <a:fld id="{16BF28E1-379B-4D7A-A55E-61E5EB2A14F9}" type="slidenum">
              <a:rPr lang="sk-SK"/>
              <a:pPr/>
              <a:t>‹#›</a:t>
            </a:fld>
            <a:endParaRPr lang="sk-SK"/>
          </a:p>
        </p:txBody>
      </p:sp>
      <p:sp>
        <p:nvSpPr>
          <p:cNvPr id="4200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sk-SK"/>
              <a:t>Kliknite sem a upravte štýl predlohy nadpisov.</a:t>
            </a:r>
          </a:p>
        </p:txBody>
      </p:sp>
      <p:sp>
        <p:nvSpPr>
          <p:cNvPr id="4200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sk-SK"/>
              <a:t>Kliknite sem a upravte štýl predlohy podnadpisov.</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päty 3"/>
          <p:cNvSpPr>
            <a:spLocks noGrp="1"/>
          </p:cNvSpPr>
          <p:nvPr>
            <p:ph type="ftr" sz="quarter" idx="10"/>
          </p:nvPr>
        </p:nvSpPr>
        <p:spPr/>
        <p:txBody>
          <a:bodyPr/>
          <a:lstStyle>
            <a:lvl1pPr>
              <a:defRPr/>
            </a:lvl1pPr>
          </a:lstStyle>
          <a:p>
            <a:endParaRPr lang="sk-SK"/>
          </a:p>
        </p:txBody>
      </p:sp>
      <p:sp>
        <p:nvSpPr>
          <p:cNvPr id="5" name="Zástupný symbol čísla snímky 4"/>
          <p:cNvSpPr>
            <a:spLocks noGrp="1"/>
          </p:cNvSpPr>
          <p:nvPr>
            <p:ph type="sldNum" sz="quarter" idx="11"/>
          </p:nvPr>
        </p:nvSpPr>
        <p:spPr/>
        <p:txBody>
          <a:bodyPr/>
          <a:lstStyle>
            <a:lvl1pPr>
              <a:defRPr/>
            </a:lvl1pPr>
          </a:lstStyle>
          <a:p>
            <a:fld id="{91AA9B0E-32D3-4A46-99C8-DE05FAED701B}" type="slidenum">
              <a:rPr lang="sk-SK"/>
              <a:pPr/>
              <a:t>‹#›</a:t>
            </a:fld>
            <a:endParaRPr lang="sk-SK"/>
          </a:p>
        </p:txBody>
      </p:sp>
      <p:sp>
        <p:nvSpPr>
          <p:cNvPr id="6" name="Zástupný symbol dátumu 5"/>
          <p:cNvSpPr>
            <a:spLocks noGrp="1"/>
          </p:cNvSpPr>
          <p:nvPr>
            <p:ph type="dt" sz="half" idx="12"/>
          </p:nvPr>
        </p:nvSpPr>
        <p:spPr/>
        <p:txBody>
          <a:bodyPr/>
          <a:lstStyle>
            <a:lvl1pPr>
              <a:defRPr/>
            </a:lvl1pPr>
          </a:lstStyle>
          <a:p>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457200"/>
            <a:ext cx="2057400" cy="5410200"/>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457200"/>
            <a:ext cx="6019800" cy="5410200"/>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päty 3"/>
          <p:cNvSpPr>
            <a:spLocks noGrp="1"/>
          </p:cNvSpPr>
          <p:nvPr>
            <p:ph type="ftr" sz="quarter" idx="10"/>
          </p:nvPr>
        </p:nvSpPr>
        <p:spPr/>
        <p:txBody>
          <a:bodyPr/>
          <a:lstStyle>
            <a:lvl1pPr>
              <a:defRPr/>
            </a:lvl1pPr>
          </a:lstStyle>
          <a:p>
            <a:endParaRPr lang="sk-SK"/>
          </a:p>
        </p:txBody>
      </p:sp>
      <p:sp>
        <p:nvSpPr>
          <p:cNvPr id="5" name="Zástupný symbol čísla snímky 4"/>
          <p:cNvSpPr>
            <a:spLocks noGrp="1"/>
          </p:cNvSpPr>
          <p:nvPr>
            <p:ph type="sldNum" sz="quarter" idx="11"/>
          </p:nvPr>
        </p:nvSpPr>
        <p:spPr/>
        <p:txBody>
          <a:bodyPr/>
          <a:lstStyle>
            <a:lvl1pPr>
              <a:defRPr/>
            </a:lvl1pPr>
          </a:lstStyle>
          <a:p>
            <a:fld id="{C52E3BDB-946A-42C8-8425-4259C68F3C05}" type="slidenum">
              <a:rPr lang="sk-SK"/>
              <a:pPr/>
              <a:t>‹#›</a:t>
            </a:fld>
            <a:endParaRPr lang="sk-SK"/>
          </a:p>
        </p:txBody>
      </p:sp>
      <p:sp>
        <p:nvSpPr>
          <p:cNvPr id="6" name="Zástupný symbol dátumu 5"/>
          <p:cNvSpPr>
            <a:spLocks noGrp="1"/>
          </p:cNvSpPr>
          <p:nvPr>
            <p:ph type="dt" sz="half" idx="12"/>
          </p:nvPr>
        </p:nvSpPr>
        <p:spPr/>
        <p:txBody>
          <a:bodyPr/>
          <a:lstStyle>
            <a:lvl1pPr>
              <a:defRPr/>
            </a:lvl1pPr>
          </a:lstStyle>
          <a:p>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päty 3"/>
          <p:cNvSpPr>
            <a:spLocks noGrp="1"/>
          </p:cNvSpPr>
          <p:nvPr>
            <p:ph type="ftr" sz="quarter" idx="10"/>
          </p:nvPr>
        </p:nvSpPr>
        <p:spPr/>
        <p:txBody>
          <a:bodyPr/>
          <a:lstStyle>
            <a:lvl1pPr>
              <a:defRPr/>
            </a:lvl1pPr>
          </a:lstStyle>
          <a:p>
            <a:endParaRPr lang="sk-SK"/>
          </a:p>
        </p:txBody>
      </p:sp>
      <p:sp>
        <p:nvSpPr>
          <p:cNvPr id="5" name="Zástupný symbol čísla snímky 4"/>
          <p:cNvSpPr>
            <a:spLocks noGrp="1"/>
          </p:cNvSpPr>
          <p:nvPr>
            <p:ph type="sldNum" sz="quarter" idx="11"/>
          </p:nvPr>
        </p:nvSpPr>
        <p:spPr/>
        <p:txBody>
          <a:bodyPr/>
          <a:lstStyle>
            <a:lvl1pPr>
              <a:defRPr/>
            </a:lvl1pPr>
          </a:lstStyle>
          <a:p>
            <a:fld id="{12509274-FFBC-4C10-A4E3-526E992D7967}" type="slidenum">
              <a:rPr lang="sk-SK"/>
              <a:pPr/>
              <a:t>‹#›</a:t>
            </a:fld>
            <a:endParaRPr lang="sk-SK"/>
          </a:p>
        </p:txBody>
      </p:sp>
      <p:sp>
        <p:nvSpPr>
          <p:cNvPr id="6" name="Zástupný symbol dátumu 5"/>
          <p:cNvSpPr>
            <a:spLocks noGrp="1"/>
          </p:cNvSpPr>
          <p:nvPr>
            <p:ph type="dt" sz="half" idx="12"/>
          </p:nvPr>
        </p:nvSpPr>
        <p:spPr/>
        <p:txBody>
          <a:bodyPr/>
          <a:lstStyle>
            <a:lvl1pPr>
              <a:defRPr/>
            </a:lvl1pPr>
          </a:lstStyle>
          <a:p>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k-SK" smtClean="0"/>
              <a:t>Kliknite sem a upravte štýly predlohy textu.</a:t>
            </a:r>
          </a:p>
        </p:txBody>
      </p:sp>
      <p:sp>
        <p:nvSpPr>
          <p:cNvPr id="4" name="Zástupný symbol päty 3"/>
          <p:cNvSpPr>
            <a:spLocks noGrp="1"/>
          </p:cNvSpPr>
          <p:nvPr>
            <p:ph type="ftr" sz="quarter" idx="10"/>
          </p:nvPr>
        </p:nvSpPr>
        <p:spPr/>
        <p:txBody>
          <a:bodyPr/>
          <a:lstStyle>
            <a:lvl1pPr>
              <a:defRPr/>
            </a:lvl1pPr>
          </a:lstStyle>
          <a:p>
            <a:endParaRPr lang="sk-SK"/>
          </a:p>
        </p:txBody>
      </p:sp>
      <p:sp>
        <p:nvSpPr>
          <p:cNvPr id="5" name="Zástupný symbol čísla snímky 4"/>
          <p:cNvSpPr>
            <a:spLocks noGrp="1"/>
          </p:cNvSpPr>
          <p:nvPr>
            <p:ph type="sldNum" sz="quarter" idx="11"/>
          </p:nvPr>
        </p:nvSpPr>
        <p:spPr/>
        <p:txBody>
          <a:bodyPr/>
          <a:lstStyle>
            <a:lvl1pPr>
              <a:defRPr/>
            </a:lvl1pPr>
          </a:lstStyle>
          <a:p>
            <a:fld id="{AB926778-E285-4169-8180-58E92342A6DE}" type="slidenum">
              <a:rPr lang="sk-SK"/>
              <a:pPr/>
              <a:t>‹#›</a:t>
            </a:fld>
            <a:endParaRPr lang="sk-SK"/>
          </a:p>
        </p:txBody>
      </p:sp>
      <p:sp>
        <p:nvSpPr>
          <p:cNvPr id="6" name="Zástupný symbol dátumu 5"/>
          <p:cNvSpPr>
            <a:spLocks noGrp="1"/>
          </p:cNvSpPr>
          <p:nvPr>
            <p:ph type="dt" sz="half" idx="12"/>
          </p:nvPr>
        </p:nvSpPr>
        <p:spPr/>
        <p:txBody>
          <a:bodyPr/>
          <a:lstStyle>
            <a:lvl1pPr>
              <a:defRPr/>
            </a:lvl1pPr>
          </a:lstStyle>
          <a:p>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päty 4"/>
          <p:cNvSpPr>
            <a:spLocks noGrp="1"/>
          </p:cNvSpPr>
          <p:nvPr>
            <p:ph type="ftr" sz="quarter" idx="10"/>
          </p:nvPr>
        </p:nvSpPr>
        <p:spPr/>
        <p:txBody>
          <a:bodyPr/>
          <a:lstStyle>
            <a:lvl1pPr>
              <a:defRPr/>
            </a:lvl1pPr>
          </a:lstStyle>
          <a:p>
            <a:endParaRPr lang="sk-SK"/>
          </a:p>
        </p:txBody>
      </p:sp>
      <p:sp>
        <p:nvSpPr>
          <p:cNvPr id="6" name="Zástupný symbol čísla snímky 5"/>
          <p:cNvSpPr>
            <a:spLocks noGrp="1"/>
          </p:cNvSpPr>
          <p:nvPr>
            <p:ph type="sldNum" sz="quarter" idx="11"/>
          </p:nvPr>
        </p:nvSpPr>
        <p:spPr/>
        <p:txBody>
          <a:bodyPr/>
          <a:lstStyle>
            <a:lvl1pPr>
              <a:defRPr/>
            </a:lvl1pPr>
          </a:lstStyle>
          <a:p>
            <a:fld id="{A1B9130F-CBF8-4AE7-B0AD-CC22C6419E8C}" type="slidenum">
              <a:rPr lang="sk-SK"/>
              <a:pPr/>
              <a:t>‹#›</a:t>
            </a:fld>
            <a:endParaRPr lang="sk-SK"/>
          </a:p>
        </p:txBody>
      </p:sp>
      <p:sp>
        <p:nvSpPr>
          <p:cNvPr id="7" name="Zástupný symbol dátumu 6"/>
          <p:cNvSpPr>
            <a:spLocks noGrp="1"/>
          </p:cNvSpPr>
          <p:nvPr>
            <p:ph type="dt" sz="half" idx="12"/>
          </p:nvPr>
        </p:nvSpPr>
        <p:spPr/>
        <p:txBody>
          <a:bodyPr/>
          <a:lstStyle>
            <a:lvl1pPr>
              <a:defRPr/>
            </a:lvl1pPr>
          </a:lstStyle>
          <a:p>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päty 6"/>
          <p:cNvSpPr>
            <a:spLocks noGrp="1"/>
          </p:cNvSpPr>
          <p:nvPr>
            <p:ph type="ftr" sz="quarter" idx="10"/>
          </p:nvPr>
        </p:nvSpPr>
        <p:spPr/>
        <p:txBody>
          <a:bodyPr/>
          <a:lstStyle>
            <a:lvl1pPr>
              <a:defRPr/>
            </a:lvl1pPr>
          </a:lstStyle>
          <a:p>
            <a:endParaRPr lang="sk-SK"/>
          </a:p>
        </p:txBody>
      </p:sp>
      <p:sp>
        <p:nvSpPr>
          <p:cNvPr id="8" name="Zástupný symbol čísla snímky 7"/>
          <p:cNvSpPr>
            <a:spLocks noGrp="1"/>
          </p:cNvSpPr>
          <p:nvPr>
            <p:ph type="sldNum" sz="quarter" idx="11"/>
          </p:nvPr>
        </p:nvSpPr>
        <p:spPr/>
        <p:txBody>
          <a:bodyPr/>
          <a:lstStyle>
            <a:lvl1pPr>
              <a:defRPr/>
            </a:lvl1pPr>
          </a:lstStyle>
          <a:p>
            <a:fld id="{B0BE926B-827B-4BDE-A6F2-320160DCAE5A}" type="slidenum">
              <a:rPr lang="sk-SK"/>
              <a:pPr/>
              <a:t>‹#›</a:t>
            </a:fld>
            <a:endParaRPr lang="sk-SK"/>
          </a:p>
        </p:txBody>
      </p:sp>
      <p:sp>
        <p:nvSpPr>
          <p:cNvPr id="9" name="Zástupný symbol dátumu 8"/>
          <p:cNvSpPr>
            <a:spLocks noGrp="1"/>
          </p:cNvSpPr>
          <p:nvPr>
            <p:ph type="dt" sz="half" idx="12"/>
          </p:nvPr>
        </p:nvSpPr>
        <p:spPr/>
        <p:txBody>
          <a:bodyPr/>
          <a:lstStyle>
            <a:lvl1pPr>
              <a:defRPr/>
            </a:lvl1pPr>
          </a:lstStyle>
          <a:p>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päty 2"/>
          <p:cNvSpPr>
            <a:spLocks noGrp="1"/>
          </p:cNvSpPr>
          <p:nvPr>
            <p:ph type="ftr" sz="quarter" idx="10"/>
          </p:nvPr>
        </p:nvSpPr>
        <p:spPr/>
        <p:txBody>
          <a:bodyPr/>
          <a:lstStyle>
            <a:lvl1pPr>
              <a:defRPr/>
            </a:lvl1pPr>
          </a:lstStyle>
          <a:p>
            <a:endParaRPr lang="sk-SK"/>
          </a:p>
        </p:txBody>
      </p:sp>
      <p:sp>
        <p:nvSpPr>
          <p:cNvPr id="4" name="Zástupný symbol čísla snímky 3"/>
          <p:cNvSpPr>
            <a:spLocks noGrp="1"/>
          </p:cNvSpPr>
          <p:nvPr>
            <p:ph type="sldNum" sz="quarter" idx="11"/>
          </p:nvPr>
        </p:nvSpPr>
        <p:spPr/>
        <p:txBody>
          <a:bodyPr/>
          <a:lstStyle>
            <a:lvl1pPr>
              <a:defRPr/>
            </a:lvl1pPr>
          </a:lstStyle>
          <a:p>
            <a:fld id="{02F47290-6E0F-4014-A513-14E7B990025E}" type="slidenum">
              <a:rPr lang="sk-SK"/>
              <a:pPr/>
              <a:t>‹#›</a:t>
            </a:fld>
            <a:endParaRPr lang="sk-SK"/>
          </a:p>
        </p:txBody>
      </p:sp>
      <p:sp>
        <p:nvSpPr>
          <p:cNvPr id="5" name="Zástupný symbol dátumu 4"/>
          <p:cNvSpPr>
            <a:spLocks noGrp="1"/>
          </p:cNvSpPr>
          <p:nvPr>
            <p:ph type="dt" sz="half" idx="12"/>
          </p:nvPr>
        </p:nvSpPr>
        <p:spPr/>
        <p:txBody>
          <a:bodyPr/>
          <a:lstStyle>
            <a:lvl1pPr>
              <a:defRPr/>
            </a:lvl1pPr>
          </a:lstStyle>
          <a:p>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päty 1"/>
          <p:cNvSpPr>
            <a:spLocks noGrp="1"/>
          </p:cNvSpPr>
          <p:nvPr>
            <p:ph type="ftr" sz="quarter" idx="10"/>
          </p:nvPr>
        </p:nvSpPr>
        <p:spPr/>
        <p:txBody>
          <a:bodyPr/>
          <a:lstStyle>
            <a:lvl1pPr>
              <a:defRPr/>
            </a:lvl1pPr>
          </a:lstStyle>
          <a:p>
            <a:endParaRPr lang="sk-SK"/>
          </a:p>
        </p:txBody>
      </p:sp>
      <p:sp>
        <p:nvSpPr>
          <p:cNvPr id="3" name="Zástupný symbol čísla snímky 2"/>
          <p:cNvSpPr>
            <a:spLocks noGrp="1"/>
          </p:cNvSpPr>
          <p:nvPr>
            <p:ph type="sldNum" sz="quarter" idx="11"/>
          </p:nvPr>
        </p:nvSpPr>
        <p:spPr/>
        <p:txBody>
          <a:bodyPr/>
          <a:lstStyle>
            <a:lvl1pPr>
              <a:defRPr/>
            </a:lvl1pPr>
          </a:lstStyle>
          <a:p>
            <a:fld id="{6E01E9AD-227B-433F-BA7B-A14AA884BA88}" type="slidenum">
              <a:rPr lang="sk-SK"/>
              <a:pPr/>
              <a:t>‹#›</a:t>
            </a:fld>
            <a:endParaRPr lang="sk-SK"/>
          </a:p>
        </p:txBody>
      </p:sp>
      <p:sp>
        <p:nvSpPr>
          <p:cNvPr id="4" name="Zástupný symbol dátumu 3"/>
          <p:cNvSpPr>
            <a:spLocks noGrp="1"/>
          </p:cNvSpPr>
          <p:nvPr>
            <p:ph type="dt" sz="half" idx="12"/>
          </p:nvPr>
        </p:nvSpPr>
        <p:spPr/>
        <p:txBody>
          <a:bodyPr/>
          <a:lstStyle>
            <a:lvl1pPr>
              <a:defRPr/>
            </a:lvl1pPr>
          </a:lstStyle>
          <a:p>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päty 4"/>
          <p:cNvSpPr>
            <a:spLocks noGrp="1"/>
          </p:cNvSpPr>
          <p:nvPr>
            <p:ph type="ftr" sz="quarter" idx="10"/>
          </p:nvPr>
        </p:nvSpPr>
        <p:spPr/>
        <p:txBody>
          <a:bodyPr/>
          <a:lstStyle>
            <a:lvl1pPr>
              <a:defRPr/>
            </a:lvl1pPr>
          </a:lstStyle>
          <a:p>
            <a:endParaRPr lang="sk-SK"/>
          </a:p>
        </p:txBody>
      </p:sp>
      <p:sp>
        <p:nvSpPr>
          <p:cNvPr id="6" name="Zástupný symbol čísla snímky 5"/>
          <p:cNvSpPr>
            <a:spLocks noGrp="1"/>
          </p:cNvSpPr>
          <p:nvPr>
            <p:ph type="sldNum" sz="quarter" idx="11"/>
          </p:nvPr>
        </p:nvSpPr>
        <p:spPr/>
        <p:txBody>
          <a:bodyPr/>
          <a:lstStyle>
            <a:lvl1pPr>
              <a:defRPr/>
            </a:lvl1pPr>
          </a:lstStyle>
          <a:p>
            <a:fld id="{31161B84-A7BE-490B-A3E5-71F69A59DF7C}" type="slidenum">
              <a:rPr lang="sk-SK"/>
              <a:pPr/>
              <a:t>‹#›</a:t>
            </a:fld>
            <a:endParaRPr lang="sk-SK"/>
          </a:p>
        </p:txBody>
      </p:sp>
      <p:sp>
        <p:nvSpPr>
          <p:cNvPr id="7" name="Zástupný symbol dátumu 6"/>
          <p:cNvSpPr>
            <a:spLocks noGrp="1"/>
          </p:cNvSpPr>
          <p:nvPr>
            <p:ph type="dt" sz="half" idx="12"/>
          </p:nvPr>
        </p:nvSpPr>
        <p:spPr/>
        <p:txBody>
          <a:bodyPr/>
          <a:lstStyle>
            <a:lvl1pPr>
              <a:defRPr/>
            </a:lvl1pPr>
          </a:lstStyle>
          <a:p>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päty 4"/>
          <p:cNvSpPr>
            <a:spLocks noGrp="1"/>
          </p:cNvSpPr>
          <p:nvPr>
            <p:ph type="ftr" sz="quarter" idx="10"/>
          </p:nvPr>
        </p:nvSpPr>
        <p:spPr/>
        <p:txBody>
          <a:bodyPr/>
          <a:lstStyle>
            <a:lvl1pPr>
              <a:defRPr/>
            </a:lvl1pPr>
          </a:lstStyle>
          <a:p>
            <a:endParaRPr lang="sk-SK"/>
          </a:p>
        </p:txBody>
      </p:sp>
      <p:sp>
        <p:nvSpPr>
          <p:cNvPr id="6" name="Zástupný symbol čísla snímky 5"/>
          <p:cNvSpPr>
            <a:spLocks noGrp="1"/>
          </p:cNvSpPr>
          <p:nvPr>
            <p:ph type="sldNum" sz="quarter" idx="11"/>
          </p:nvPr>
        </p:nvSpPr>
        <p:spPr/>
        <p:txBody>
          <a:bodyPr/>
          <a:lstStyle>
            <a:lvl1pPr>
              <a:defRPr/>
            </a:lvl1pPr>
          </a:lstStyle>
          <a:p>
            <a:fld id="{890E79EA-82D0-4370-9A4B-570DC741E557}" type="slidenum">
              <a:rPr lang="sk-SK"/>
              <a:pPr/>
              <a:t>‹#›</a:t>
            </a:fld>
            <a:endParaRPr lang="sk-SK"/>
          </a:p>
        </p:txBody>
      </p:sp>
      <p:sp>
        <p:nvSpPr>
          <p:cNvPr id="7" name="Zástupný symbol dátumu 6"/>
          <p:cNvSpPr>
            <a:spLocks noGrp="1"/>
          </p:cNvSpPr>
          <p:nvPr>
            <p:ph type="dt" sz="half" idx="12"/>
          </p:nvPr>
        </p:nvSpPr>
        <p:spPr/>
        <p:txBody>
          <a:bodyPr/>
          <a:lstStyle>
            <a:lvl1pPr>
              <a:defRPr/>
            </a:lvl1pPr>
          </a:lstStyle>
          <a:p>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sk-SK"/>
          </a:p>
        </p:txBody>
      </p:sp>
      <p:sp>
        <p:nvSpPr>
          <p:cNvPr id="40963"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71584B69-1D1F-4969-BC21-EAC98548BEAF}" type="slidenum">
              <a:rPr lang="sk-SK"/>
              <a:pPr/>
              <a:t>‹#›</a:t>
            </a:fld>
            <a:endParaRPr lang="sk-SK"/>
          </a:p>
        </p:txBody>
      </p:sp>
      <p:grpSp>
        <p:nvGrpSpPr>
          <p:cNvPr id="40964" name="Group 4"/>
          <p:cNvGrpSpPr>
            <a:grpSpLocks/>
          </p:cNvGrpSpPr>
          <p:nvPr/>
        </p:nvGrpSpPr>
        <p:grpSpPr bwMode="auto">
          <a:xfrm>
            <a:off x="0" y="0"/>
            <a:ext cx="9144000" cy="546100"/>
            <a:chOff x="0" y="0"/>
            <a:chExt cx="5760" cy="344"/>
          </a:xfrm>
        </p:grpSpPr>
        <p:sp>
          <p:nvSpPr>
            <p:cNvPr id="4096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sk-SK" sz="2400">
                <a:latin typeface="Times New Roman" pitchFamily="18" charset="0"/>
              </a:endParaRPr>
            </a:p>
          </p:txBody>
        </p:sp>
        <p:sp>
          <p:nvSpPr>
            <p:cNvPr id="4096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sk-SK" sz="2400">
                <a:latin typeface="Times New Roman" pitchFamily="18" charset="0"/>
              </a:endParaRPr>
            </a:p>
          </p:txBody>
        </p:sp>
        <p:sp>
          <p:nvSpPr>
            <p:cNvPr id="40967"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sk-SK" sz="1800">
                <a:solidFill>
                  <a:schemeClr val="hlink"/>
                </a:solidFill>
              </a:endParaRPr>
            </a:p>
          </p:txBody>
        </p:sp>
        <p:sp>
          <p:nvSpPr>
            <p:cNvPr id="40968"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sk-SK" sz="1800">
                <a:solidFill>
                  <a:schemeClr val="hlink"/>
                </a:solidFill>
              </a:endParaRPr>
            </a:p>
          </p:txBody>
        </p:sp>
        <p:sp>
          <p:nvSpPr>
            <p:cNvPr id="40969"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sk-SK" sz="1800">
                <a:solidFill>
                  <a:schemeClr val="accent2"/>
                </a:solidFill>
              </a:endParaRPr>
            </a:p>
          </p:txBody>
        </p:sp>
        <p:sp>
          <p:nvSpPr>
            <p:cNvPr id="40970"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sk-SK" sz="1800">
                <a:solidFill>
                  <a:schemeClr val="hlink"/>
                </a:solidFill>
              </a:endParaRPr>
            </a:p>
          </p:txBody>
        </p:sp>
        <p:sp>
          <p:nvSpPr>
            <p:cNvPr id="40971"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sk-SK" sz="2400">
                <a:latin typeface="Times New Roman" pitchFamily="18" charset="0"/>
              </a:endParaRPr>
            </a:p>
          </p:txBody>
        </p:sp>
        <p:sp>
          <p:nvSpPr>
            <p:cNvPr id="40972"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sk-SK" sz="1800">
                <a:solidFill>
                  <a:schemeClr val="accent2"/>
                </a:solidFill>
              </a:endParaRPr>
            </a:p>
          </p:txBody>
        </p:sp>
        <p:sp>
          <p:nvSpPr>
            <p:cNvPr id="40973"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sk-SK" sz="1800">
                <a:solidFill>
                  <a:schemeClr val="accent2"/>
                </a:solidFill>
              </a:endParaRPr>
            </a:p>
          </p:txBody>
        </p:sp>
      </p:grpSp>
      <p:sp>
        <p:nvSpPr>
          <p:cNvPr id="40974"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sk-SK" smtClean="0"/>
              <a:t>Kliknite sem a upravte štýl predlohy nadpisov.</a:t>
            </a:r>
          </a:p>
        </p:txBody>
      </p:sp>
      <p:sp>
        <p:nvSpPr>
          <p:cNvPr id="40975"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p>
        </p:txBody>
      </p:sp>
      <p:sp>
        <p:nvSpPr>
          <p:cNvPr id="4097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sk-SK"/>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Graf_programu_Microsoft_Office_Excel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orsr.sk/" TargetMode="External"/><Relationship Id="rId2" Type="http://schemas.openxmlformats.org/officeDocument/2006/relationships/hyperlink" Target="http://www.civil.gov.sk/" TargetMode="External"/><Relationship Id="rId1" Type="http://schemas.openxmlformats.org/officeDocument/2006/relationships/slideLayout" Target="../slideLayouts/slideLayout7.xml"/><Relationship Id="rId5" Type="http://schemas.openxmlformats.org/officeDocument/2006/relationships/hyperlink" Target="http://www.vszp.sk/" TargetMode="External"/><Relationship Id="rId4" Type="http://schemas.openxmlformats.org/officeDocument/2006/relationships/hyperlink" Target="http://www.zrsr.sk/"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04800" y="228600"/>
            <a:ext cx="8534400" cy="1371600"/>
          </a:xfrm>
        </p:spPr>
        <p:txBody>
          <a:bodyPr/>
          <a:lstStyle/>
          <a:p>
            <a:pPr algn="ctr"/>
            <a:r>
              <a:rPr lang="sk-SK" sz="2400">
                <a:solidFill>
                  <a:srgbClr val="CC0000"/>
                </a:solidFill>
                <a:latin typeface="Arial Black" pitchFamily="34" charset="0"/>
              </a:rPr>
              <a:t>Stredná odborná škola strojnícka, Športová 1326, Kysucké Nové Mesto</a:t>
            </a:r>
            <a:r>
              <a:rPr lang="sk-SK" sz="3600">
                <a:solidFill>
                  <a:schemeClr val="bg2"/>
                </a:solidFill>
                <a:latin typeface="Arial Black" pitchFamily="34" charset="0"/>
              </a:rPr>
              <a:t> </a:t>
            </a:r>
          </a:p>
        </p:txBody>
      </p:sp>
      <p:sp>
        <p:nvSpPr>
          <p:cNvPr id="45059" name="Rectangle 3"/>
          <p:cNvSpPr>
            <a:spLocks noGrp="1" noChangeArrowheads="1"/>
          </p:cNvSpPr>
          <p:nvPr>
            <p:ph type="body" idx="1"/>
          </p:nvPr>
        </p:nvSpPr>
        <p:spPr>
          <a:xfrm>
            <a:off x="457200" y="2590800"/>
            <a:ext cx="8229600" cy="2895600"/>
          </a:xfrm>
        </p:spPr>
        <p:txBody>
          <a:bodyPr/>
          <a:lstStyle/>
          <a:p>
            <a:pPr algn="ctr">
              <a:buFont typeface="Wingdings" pitchFamily="2" charset="2"/>
              <a:buNone/>
            </a:pPr>
            <a:r>
              <a:rPr lang="sk-SK" sz="3600">
                <a:solidFill>
                  <a:srgbClr val="0000FF"/>
                </a:solidFill>
                <a:latin typeface="Arial Black" pitchFamily="34" charset="0"/>
              </a:rPr>
              <a:t>ÚPRAVA - POKYNY K PÍSANIU </a:t>
            </a:r>
            <a:br>
              <a:rPr lang="sk-SK" sz="3600">
                <a:solidFill>
                  <a:srgbClr val="0000FF"/>
                </a:solidFill>
                <a:latin typeface="Arial Black" pitchFamily="34" charset="0"/>
              </a:rPr>
            </a:br>
            <a:r>
              <a:rPr lang="sk-SK" sz="3600">
                <a:solidFill>
                  <a:srgbClr val="0000FF"/>
                </a:solidFill>
                <a:latin typeface="Arial Black" pitchFamily="34" charset="0"/>
              </a:rPr>
              <a:t>ROČNÍKOVEJ, SEMINÁRNEJ </a:t>
            </a:r>
            <a:br>
              <a:rPr lang="sk-SK" sz="3600">
                <a:solidFill>
                  <a:srgbClr val="0000FF"/>
                </a:solidFill>
                <a:latin typeface="Arial Black" pitchFamily="34" charset="0"/>
              </a:rPr>
            </a:br>
            <a:r>
              <a:rPr lang="sk-SK" sz="3600">
                <a:solidFill>
                  <a:srgbClr val="0000FF"/>
                </a:solidFill>
                <a:latin typeface="Arial Black" pitchFamily="34" charset="0"/>
              </a:rPr>
              <a:t>A PRÁCE SOČ</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a:xfrm>
            <a:off x="457200" y="533400"/>
            <a:ext cx="8229600" cy="5638800"/>
          </a:xfrm>
        </p:spPr>
        <p:txBody>
          <a:bodyPr/>
          <a:lstStyle/>
          <a:p>
            <a:pPr>
              <a:lnSpc>
                <a:spcPct val="90000"/>
              </a:lnSpc>
              <a:buFont typeface="Wingdings" pitchFamily="2" charset="2"/>
              <a:buNone/>
            </a:pPr>
            <a:r>
              <a:rPr lang="sk-SK" sz="2800"/>
              <a:t>V jadre práce  ďalej používame:</a:t>
            </a:r>
          </a:p>
          <a:p>
            <a:pPr>
              <a:lnSpc>
                <a:spcPct val="90000"/>
              </a:lnSpc>
              <a:buFont typeface="Wingdings" pitchFamily="2" charset="2"/>
              <a:buNone/>
            </a:pPr>
            <a:endParaRPr lang="sk-SK" sz="2800"/>
          </a:p>
          <a:p>
            <a:pPr>
              <a:lnSpc>
                <a:spcPct val="90000"/>
              </a:lnSpc>
            </a:pPr>
            <a:r>
              <a:rPr lang="sk-SK" sz="2800"/>
              <a:t>materiál, ktorý nám poskytne  informácie k danej téme</a:t>
            </a:r>
          </a:p>
          <a:p>
            <a:pPr>
              <a:lnSpc>
                <a:spcPct val="90000"/>
              </a:lnSpc>
            </a:pPr>
            <a:r>
              <a:rPr lang="sk-SK" sz="2800"/>
              <a:t>slúži na zvýšenie názornosti a prehľadnosti poskytovaných informácií =  (grafy, nákresy, schémy, obrázky, fotografie, a pod.)</a:t>
            </a:r>
          </a:p>
          <a:p>
            <a:pPr>
              <a:lnSpc>
                <a:spcPct val="90000"/>
              </a:lnSpc>
            </a:pPr>
            <a:r>
              <a:rPr lang="sk-SK" sz="2800"/>
              <a:t>môžeme povedať, že: 	</a:t>
            </a:r>
          </a:p>
          <a:p>
            <a:pPr algn="ctr">
              <a:lnSpc>
                <a:spcPct val="90000"/>
              </a:lnSpc>
              <a:buFont typeface="Wingdings" pitchFamily="2" charset="2"/>
              <a:buNone/>
            </a:pPr>
            <a:r>
              <a:rPr lang="sk-SK" sz="2800" i="1">
                <a:solidFill>
                  <a:srgbClr val="0000FF"/>
                </a:solidFill>
              </a:rPr>
              <a:t>„text“  = „príbeh práce“</a:t>
            </a:r>
          </a:p>
          <a:p>
            <a:pPr algn="ctr">
              <a:lnSpc>
                <a:spcPct val="90000"/>
              </a:lnSpc>
              <a:buFont typeface="Wingdings" pitchFamily="2" charset="2"/>
              <a:buNone/>
            </a:pPr>
            <a:r>
              <a:rPr lang="sk-SK" sz="2800" i="1">
                <a:solidFill>
                  <a:srgbClr val="0000FF"/>
                </a:solidFill>
              </a:rPr>
              <a:t>„tabuľky = „majú zhŕňať dôkazy“</a:t>
            </a:r>
          </a:p>
          <a:p>
            <a:pPr algn="ctr">
              <a:lnSpc>
                <a:spcPct val="90000"/>
              </a:lnSpc>
              <a:buFont typeface="Wingdings" pitchFamily="2" charset="2"/>
              <a:buNone/>
            </a:pPr>
            <a:r>
              <a:rPr lang="sk-SK" sz="2800">
                <a:solidFill>
                  <a:srgbClr val="0000FF"/>
                </a:solidFill>
              </a:rPr>
              <a:t>„obrázky“ = majú zvýrazniť, čo je dôležité“</a:t>
            </a:r>
          </a:p>
          <a:p>
            <a:pPr>
              <a:lnSpc>
                <a:spcPct val="90000"/>
              </a:lnSpc>
              <a:buFont typeface="Wingdings" pitchFamily="2" charset="2"/>
              <a:buNone/>
            </a:pPr>
            <a:r>
              <a:rPr lang="sk-SK" sz="2800">
                <a:solidFill>
                  <a:srgbClr val="0000FF"/>
                </a:solidFill>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0" y="2438400"/>
            <a:ext cx="9144000" cy="0"/>
          </a:xfrm>
          <a:prstGeom prst="rect">
            <a:avLst/>
          </a:prstGeom>
          <a:noFill/>
          <a:ln w="9525">
            <a:noFill/>
            <a:miter lim="800000"/>
            <a:headEnd/>
            <a:tailEnd/>
          </a:ln>
          <a:effectLst/>
        </p:spPr>
        <p:txBody>
          <a:bodyPr wrap="none" anchor="ctr">
            <a:spAutoFit/>
          </a:bodyPr>
          <a:lstStyle/>
          <a:p>
            <a:endParaRPr lang="sk-SK"/>
          </a:p>
        </p:txBody>
      </p:sp>
      <p:graphicFrame>
        <p:nvGraphicFramePr>
          <p:cNvPr id="48131" name="Object 3"/>
          <p:cNvGraphicFramePr>
            <a:graphicFrameLocks/>
          </p:cNvGraphicFramePr>
          <p:nvPr/>
        </p:nvGraphicFramePr>
        <p:xfrm>
          <a:off x="914400" y="3581400"/>
          <a:ext cx="6324600" cy="2590800"/>
        </p:xfrm>
        <a:graphic>
          <a:graphicData uri="http://schemas.openxmlformats.org/presentationml/2006/ole">
            <p:oleObj spid="_x0000_s48131" name="Graf" r:id="rId3" imgW="5267324" imgH="1981196" progId="Excel.Chart.8">
              <p:embed/>
            </p:oleObj>
          </a:graphicData>
        </a:graphic>
      </p:graphicFrame>
      <p:sp>
        <p:nvSpPr>
          <p:cNvPr id="48132" name="Rectangle 4"/>
          <p:cNvSpPr>
            <a:spLocks noChangeArrowheads="1"/>
          </p:cNvSpPr>
          <p:nvPr/>
        </p:nvSpPr>
        <p:spPr bwMode="auto">
          <a:xfrm>
            <a:off x="0" y="4419600"/>
            <a:ext cx="9144000" cy="0"/>
          </a:xfrm>
          <a:prstGeom prst="rect">
            <a:avLst/>
          </a:prstGeom>
          <a:noFill/>
          <a:ln w="9525">
            <a:noFill/>
            <a:miter lim="800000"/>
            <a:headEnd/>
            <a:tailEnd/>
          </a:ln>
          <a:effectLst/>
        </p:spPr>
        <p:txBody>
          <a:bodyPr wrap="none" anchor="ctr">
            <a:spAutoFit/>
          </a:bodyPr>
          <a:lstStyle/>
          <a:p>
            <a:endParaRPr lang="sk-SK"/>
          </a:p>
        </p:txBody>
      </p:sp>
      <p:sp>
        <p:nvSpPr>
          <p:cNvPr id="48133" name="Rectangle 5"/>
          <p:cNvSpPr>
            <a:spLocks noGrp="1" noChangeArrowheads="1"/>
          </p:cNvSpPr>
          <p:nvPr>
            <p:ph type="title"/>
          </p:nvPr>
        </p:nvSpPr>
        <p:spPr>
          <a:xfrm>
            <a:off x="457200" y="457200"/>
            <a:ext cx="8229600" cy="685800"/>
          </a:xfrm>
        </p:spPr>
        <p:txBody>
          <a:bodyPr/>
          <a:lstStyle/>
          <a:p>
            <a:pPr algn="ctr"/>
            <a:r>
              <a:rPr lang="sk-SK" sz="3600" b="1">
                <a:solidFill>
                  <a:srgbClr val="0000FF"/>
                </a:solidFill>
                <a:latin typeface="Arial Black" pitchFamily="34" charset="0"/>
              </a:rPr>
              <a:t>OZNAČENIE A UKÁŽKA GRAFU</a:t>
            </a:r>
          </a:p>
        </p:txBody>
      </p:sp>
      <p:sp>
        <p:nvSpPr>
          <p:cNvPr id="48134" name="Rectangle 6"/>
          <p:cNvSpPr>
            <a:spLocks noGrp="1" noChangeArrowheads="1"/>
          </p:cNvSpPr>
          <p:nvPr>
            <p:ph type="body" idx="1"/>
          </p:nvPr>
        </p:nvSpPr>
        <p:spPr>
          <a:xfrm>
            <a:off x="457200" y="1066800"/>
            <a:ext cx="8229600" cy="4800600"/>
          </a:xfrm>
        </p:spPr>
        <p:txBody>
          <a:bodyPr/>
          <a:lstStyle/>
          <a:p>
            <a:r>
              <a:rPr lang="sk-SK" sz="2800"/>
              <a:t>grafy používame na zdôraznenie vzťahu medzi číselnými a inými vzťahmi</a:t>
            </a:r>
          </a:p>
          <a:p>
            <a:r>
              <a:rPr lang="sk-SK" sz="2800"/>
              <a:t>v práci ich označíme nasledovne:</a:t>
            </a:r>
          </a:p>
          <a:p>
            <a:pPr>
              <a:buFont typeface="Wingdings" pitchFamily="2" charset="2"/>
              <a:buNone/>
            </a:pPr>
            <a:r>
              <a:rPr lang="sk-SK" sz="2800"/>
              <a:t>	Graf spolu s arabskou číslicou +  názov grafu spolu s vysvetlivkami k nemu</a:t>
            </a:r>
          </a:p>
          <a:p>
            <a:endParaRPr lang="sk-SK" sz="28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457200"/>
            <a:ext cx="8229600" cy="914400"/>
          </a:xfrm>
        </p:spPr>
        <p:txBody>
          <a:bodyPr/>
          <a:lstStyle/>
          <a:p>
            <a:pPr algn="ctr"/>
            <a:r>
              <a:rPr lang="sk-SK" sz="3600">
                <a:solidFill>
                  <a:srgbClr val="0000FF"/>
                </a:solidFill>
                <a:latin typeface="Arial Black" pitchFamily="34" charset="0"/>
              </a:rPr>
              <a:t>TABUĽKY</a:t>
            </a:r>
            <a:br>
              <a:rPr lang="sk-SK" sz="3600">
                <a:solidFill>
                  <a:srgbClr val="0000FF"/>
                </a:solidFill>
                <a:latin typeface="Arial Black" pitchFamily="34" charset="0"/>
              </a:rPr>
            </a:br>
            <a:endParaRPr lang="sk-SK" sz="3600">
              <a:solidFill>
                <a:srgbClr val="0000FF"/>
              </a:solidFill>
              <a:latin typeface="Arial Black" pitchFamily="34" charset="0"/>
            </a:endParaRPr>
          </a:p>
        </p:txBody>
      </p:sp>
      <p:sp>
        <p:nvSpPr>
          <p:cNvPr id="49201" name="Rectangle 49"/>
          <p:cNvSpPr>
            <a:spLocks noGrp="1" noChangeArrowheads="1"/>
          </p:cNvSpPr>
          <p:nvPr>
            <p:ph type="body" idx="1"/>
          </p:nvPr>
        </p:nvSpPr>
        <p:spPr>
          <a:xfrm>
            <a:off x="609600" y="914400"/>
            <a:ext cx="8229600" cy="1600200"/>
          </a:xfrm>
        </p:spPr>
        <p:txBody>
          <a:bodyPr/>
          <a:lstStyle/>
          <a:p>
            <a:pPr>
              <a:lnSpc>
                <a:spcPct val="80000"/>
              </a:lnSpc>
            </a:pPr>
            <a:r>
              <a:rPr lang="sk-SK" sz="1800" b="1"/>
              <a:t>dopĺňajú tvrdenia a vysvetľujú ich vzťahy</a:t>
            </a:r>
          </a:p>
          <a:p>
            <a:pPr>
              <a:lnSpc>
                <a:spcPct val="80000"/>
              </a:lnSpc>
            </a:pPr>
            <a:r>
              <a:rPr lang="sk-SK" sz="1800" b="1"/>
              <a:t>číslujeme ich postupne, tak ako ich prvý raz uvádzame v texte napr.: </a:t>
            </a:r>
          </a:p>
          <a:p>
            <a:pPr>
              <a:lnSpc>
                <a:spcPct val="80000"/>
              </a:lnSpc>
              <a:buFont typeface="Wingdings" pitchFamily="2" charset="2"/>
              <a:buNone/>
            </a:pPr>
            <a:r>
              <a:rPr lang="sk-SK" sz="1800" b="1"/>
              <a:t>	(Tabuľka č. 1, Tabuľka č. 2... )</a:t>
            </a:r>
          </a:p>
          <a:p>
            <a:pPr>
              <a:lnSpc>
                <a:spcPct val="80000"/>
              </a:lnSpc>
            </a:pPr>
            <a:r>
              <a:rPr lang="sk-SK" sz="1800" b="1"/>
              <a:t>názov tabuľky spolu s číslom uvádzame nad tabuľku (nedávame za ním bodku ani žiadne iné interpunkčné znamienko)</a:t>
            </a:r>
          </a:p>
          <a:p>
            <a:pPr>
              <a:lnSpc>
                <a:spcPct val="80000"/>
              </a:lnSpc>
            </a:pPr>
            <a:r>
              <a:rPr lang="sk-SK" sz="1800" b="1"/>
              <a:t>zdroj, prameň  resp. poznámky k tabuľke uvádzame pod tabuľku </a:t>
            </a:r>
          </a:p>
          <a:p>
            <a:pPr>
              <a:lnSpc>
                <a:spcPct val="80000"/>
              </a:lnSpc>
              <a:buFont typeface="Wingdings" pitchFamily="2" charset="2"/>
              <a:buNone/>
            </a:pPr>
            <a:endParaRPr lang="sk-SK" sz="1800" b="1"/>
          </a:p>
          <a:p>
            <a:pPr>
              <a:lnSpc>
                <a:spcPct val="80000"/>
              </a:lnSpc>
              <a:buFont typeface="Wingdings" pitchFamily="2" charset="2"/>
              <a:buNone/>
            </a:pPr>
            <a:endParaRPr lang="sk-SK" sz="1800"/>
          </a:p>
          <a:p>
            <a:pPr>
              <a:lnSpc>
                <a:spcPct val="80000"/>
              </a:lnSpc>
              <a:buFont typeface="Wingdings" pitchFamily="2" charset="2"/>
              <a:buNone/>
            </a:pPr>
            <a:r>
              <a:rPr lang="sk-SK" sz="2800"/>
              <a:t> </a:t>
            </a:r>
            <a:endParaRPr lang="sk-SK" sz="1200"/>
          </a:p>
        </p:txBody>
      </p:sp>
      <p:graphicFrame>
        <p:nvGraphicFramePr>
          <p:cNvPr id="49289" name="Group 137"/>
          <p:cNvGraphicFramePr>
            <a:graphicFrameLocks noGrp="1"/>
          </p:cNvGraphicFramePr>
          <p:nvPr>
            <p:ph sz="half" idx="4294967295"/>
          </p:nvPr>
        </p:nvGraphicFramePr>
        <p:xfrm>
          <a:off x="533400" y="3276600"/>
          <a:ext cx="8153400" cy="2719388"/>
        </p:xfrm>
        <a:graphic>
          <a:graphicData uri="http://schemas.openxmlformats.org/drawingml/2006/table">
            <a:tbl>
              <a:tblPr/>
              <a:tblGrid>
                <a:gridCol w="3989388"/>
                <a:gridCol w="2084387"/>
                <a:gridCol w="2079625"/>
              </a:tblGrid>
              <a:tr h="55245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sk-SK" sz="1600" b="1" i="0" u="none" strike="noStrike" cap="none" normalizeH="0" baseline="0" smtClean="0">
                          <a:ln>
                            <a:noFill/>
                          </a:ln>
                          <a:solidFill>
                            <a:schemeClr val="tx1"/>
                          </a:solidFill>
                          <a:effectLst/>
                          <a:latin typeface="Arial" charset="0"/>
                        </a:rPr>
                        <a:t>Podniky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chemeClr val="bg2"/>
                        </a:buClr>
                        <a:buSzPct val="75000"/>
                        <a:buFont typeface="Wingdings" pitchFamily="2" charset="2"/>
                        <a:buNone/>
                        <a:tabLst/>
                      </a:pPr>
                      <a:r>
                        <a:rPr kumimoji="0" lang="sk-SK" sz="1600" b="1" i="0" u="none" strike="noStrike" cap="none" normalizeH="0" baseline="0" smtClean="0">
                          <a:ln>
                            <a:noFill/>
                          </a:ln>
                          <a:solidFill>
                            <a:schemeClr val="tx1"/>
                          </a:solidFill>
                          <a:effectLst/>
                          <a:latin typeface="Arial" charset="0"/>
                        </a:rPr>
                        <a:t>Tržby </a:t>
                      </a:r>
                    </a:p>
                    <a:p>
                      <a:pPr marL="0" marR="0" lvl="0" indent="0" algn="ctr" defTabSz="914400" rtl="0" eaLnBrk="1" fontAlgn="base" latinLnBrk="0" hangingPunct="1">
                        <a:lnSpc>
                          <a:spcPct val="85000"/>
                        </a:lnSpc>
                        <a:spcBef>
                          <a:spcPct val="20000"/>
                        </a:spcBef>
                        <a:spcAft>
                          <a:spcPct val="0"/>
                        </a:spcAft>
                        <a:buClr>
                          <a:schemeClr val="bg2"/>
                        </a:buClr>
                        <a:buSzPct val="75000"/>
                        <a:buFont typeface="Wingdings" pitchFamily="2" charset="2"/>
                        <a:buNone/>
                        <a:tabLst/>
                      </a:pPr>
                      <a:r>
                        <a:rPr kumimoji="0" lang="sk-SK" sz="1600" b="0" i="0" u="none" strike="noStrike" cap="none" normalizeH="0" baseline="0" smtClean="0">
                          <a:ln>
                            <a:noFill/>
                          </a:ln>
                          <a:solidFill>
                            <a:schemeClr val="tx1"/>
                          </a:solidFill>
                          <a:effectLst/>
                          <a:latin typeface="Arial" charset="0"/>
                        </a:rPr>
                        <a:t>(tis. Eur)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chemeClr val="bg2"/>
                        </a:buClr>
                        <a:buSzPct val="75000"/>
                        <a:buFont typeface="Wingdings" pitchFamily="2" charset="2"/>
                        <a:buNone/>
                        <a:tabLst/>
                      </a:pPr>
                      <a:r>
                        <a:rPr kumimoji="0" lang="sk-SK" sz="1600" b="1" i="0" u="none" strike="noStrike" cap="none" normalizeH="0" baseline="0" smtClean="0">
                          <a:ln>
                            <a:noFill/>
                          </a:ln>
                          <a:solidFill>
                            <a:schemeClr val="tx1"/>
                          </a:solidFill>
                          <a:effectLst/>
                          <a:latin typeface="Arial" charset="0"/>
                        </a:rPr>
                        <a:t>Priemerný počet pracovníkov</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6725">
                <a:tc>
                  <a:txBody>
                    <a:bodyPr/>
                    <a:lstStyle/>
                    <a:p>
                      <a:pPr marL="92075"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sk-SK" sz="1600" b="0" i="0" u="none" strike="noStrike" cap="none" normalizeH="0" baseline="0" smtClean="0">
                          <a:ln>
                            <a:noFill/>
                          </a:ln>
                          <a:solidFill>
                            <a:schemeClr val="tx1"/>
                          </a:solidFill>
                          <a:effectLst/>
                          <a:latin typeface="Arial" charset="0"/>
                        </a:rPr>
                        <a:t>Stredoslovenské </a:t>
                      </a:r>
                      <a:br>
                        <a:rPr kumimoji="0" lang="sk-SK" sz="1600" b="0" i="0" u="none" strike="noStrike" cap="none" normalizeH="0" baseline="0" smtClean="0">
                          <a:ln>
                            <a:noFill/>
                          </a:ln>
                          <a:solidFill>
                            <a:schemeClr val="tx1"/>
                          </a:solidFill>
                          <a:effectLst/>
                          <a:latin typeface="Arial" charset="0"/>
                        </a:rPr>
                      </a:br>
                      <a:r>
                        <a:rPr kumimoji="0" lang="sk-SK" sz="1600" b="0" i="0" u="none" strike="noStrike" cap="none" normalizeH="0" baseline="0" smtClean="0">
                          <a:ln>
                            <a:noFill/>
                          </a:ln>
                          <a:solidFill>
                            <a:schemeClr val="tx1"/>
                          </a:solidFill>
                          <a:effectLst/>
                          <a:latin typeface="Arial" charset="0"/>
                        </a:rPr>
                        <a:t>elektrárne, s. r. o., Žilina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tab pos="1431925" algn="r"/>
                        </a:tabLst>
                      </a:pPr>
                      <a:r>
                        <a:rPr kumimoji="0" lang="sk-SK" sz="1600" b="0" i="0" u="none" strike="noStrike" cap="none" normalizeH="0" baseline="0" smtClean="0">
                          <a:ln>
                            <a:noFill/>
                          </a:ln>
                          <a:solidFill>
                            <a:schemeClr val="tx1"/>
                          </a:solidFill>
                          <a:effectLst/>
                          <a:latin typeface="Arial" charset="0"/>
                        </a:rPr>
                        <a:t>	11 675 338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tab pos="1258888" algn="r"/>
                        </a:tabLst>
                      </a:pPr>
                      <a:r>
                        <a:rPr kumimoji="0" lang="sk-SK" sz="1600" b="0" i="0" u="none" strike="noStrike" cap="none" normalizeH="0" baseline="0" smtClean="0">
                          <a:ln>
                            <a:noFill/>
                          </a:ln>
                          <a:solidFill>
                            <a:schemeClr val="tx1"/>
                          </a:solidFill>
                          <a:effectLst/>
                          <a:latin typeface="Arial" charset="0"/>
                        </a:rPr>
                        <a:t>	3 661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8313">
                <a:tc>
                  <a:txBody>
                    <a:bodyPr/>
                    <a:lstStyle/>
                    <a:p>
                      <a:pPr marL="92075"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sk-SK" sz="1600" b="0" i="0" u="none" strike="noStrike" cap="none" normalizeH="0" baseline="0" smtClean="0">
                          <a:ln>
                            <a:noFill/>
                          </a:ln>
                          <a:solidFill>
                            <a:schemeClr val="tx1"/>
                          </a:solidFill>
                          <a:effectLst/>
                          <a:latin typeface="Arial" charset="0"/>
                        </a:rPr>
                        <a:t>Stredoslovenské celulózky a papierne, a. s., Ružomberok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tab pos="1431925" algn="r"/>
                        </a:tabLst>
                      </a:pPr>
                      <a:r>
                        <a:rPr kumimoji="0" lang="sk-SK" sz="1600" b="0" i="0" u="none" strike="noStrike" cap="none" normalizeH="0" baseline="0" smtClean="0">
                          <a:ln>
                            <a:noFill/>
                          </a:ln>
                          <a:solidFill>
                            <a:schemeClr val="tx1"/>
                          </a:solidFill>
                          <a:effectLst/>
                          <a:latin typeface="Arial" charset="0"/>
                        </a:rPr>
                        <a:t>	7 911 848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tab pos="1258888" algn="r"/>
                        </a:tabLst>
                      </a:pPr>
                      <a:r>
                        <a:rPr kumimoji="0" lang="sk-SK" sz="1600" b="0" i="0" u="none" strike="noStrike" cap="none" normalizeH="0" baseline="0" smtClean="0">
                          <a:ln>
                            <a:noFill/>
                          </a:ln>
                          <a:solidFill>
                            <a:schemeClr val="tx1"/>
                          </a:solidFill>
                          <a:effectLst/>
                          <a:latin typeface="Arial" charset="0"/>
                        </a:rPr>
                        <a:t>	3 859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92075"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sk-SK" sz="1600" b="0" i="0" u="none" strike="noStrike" cap="none" normalizeH="0" baseline="0" smtClean="0">
                          <a:ln>
                            <a:noFill/>
                          </a:ln>
                          <a:solidFill>
                            <a:schemeClr val="tx1"/>
                          </a:solidFill>
                          <a:effectLst/>
                          <a:latin typeface="Arial" charset="0"/>
                        </a:rPr>
                        <a:t>Tento, a. s., Žilina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tab pos="1431925" algn="r"/>
                        </a:tabLst>
                      </a:pPr>
                      <a:r>
                        <a:rPr kumimoji="0" lang="sk-SK" sz="1600" b="0" i="0" u="none" strike="noStrike" cap="none" normalizeH="0" baseline="0" smtClean="0">
                          <a:ln>
                            <a:noFill/>
                          </a:ln>
                          <a:solidFill>
                            <a:schemeClr val="tx1"/>
                          </a:solidFill>
                          <a:effectLst/>
                          <a:latin typeface="Arial" charset="0"/>
                        </a:rPr>
                        <a:t>	2 525 418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tab pos="1258888" algn="r"/>
                        </a:tabLst>
                      </a:pPr>
                      <a:r>
                        <a:rPr kumimoji="0" lang="sk-SK" sz="1600" b="0" i="0" u="none" strike="noStrike" cap="none" normalizeH="0" baseline="0" smtClean="0">
                          <a:ln>
                            <a:noFill/>
                          </a:ln>
                          <a:solidFill>
                            <a:schemeClr val="tx1"/>
                          </a:solidFill>
                          <a:effectLst/>
                          <a:latin typeface="Arial" charset="0"/>
                        </a:rPr>
                        <a:t>	966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2263">
                <a:tc>
                  <a:txBody>
                    <a:bodyPr/>
                    <a:lstStyle/>
                    <a:p>
                      <a:pPr marL="92075"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sk-SK" sz="1600" b="0" i="0" u="none" strike="noStrike" cap="none" normalizeH="0" baseline="0" smtClean="0">
                          <a:ln>
                            <a:noFill/>
                          </a:ln>
                          <a:solidFill>
                            <a:schemeClr val="tx1"/>
                          </a:solidFill>
                          <a:effectLst/>
                          <a:latin typeface="Arial" charset="0"/>
                        </a:rPr>
                        <a:t>OFZ Trading, a. s., Istebné</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tab pos="1431925" algn="r"/>
                        </a:tabLst>
                      </a:pPr>
                      <a:r>
                        <a:rPr kumimoji="0" lang="sk-SK" sz="1600" b="0" i="0" u="none" strike="noStrike" cap="none" normalizeH="0" baseline="0" smtClean="0">
                          <a:ln>
                            <a:noFill/>
                          </a:ln>
                          <a:solidFill>
                            <a:schemeClr val="tx1"/>
                          </a:solidFill>
                          <a:effectLst/>
                          <a:latin typeface="Arial" charset="0"/>
                        </a:rPr>
                        <a:t>	2 399 279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tab pos="1258888" algn="r"/>
                        </a:tabLst>
                      </a:pPr>
                      <a:r>
                        <a:rPr kumimoji="0" lang="sk-SK" sz="1600" b="0" i="0" u="none" strike="noStrike" cap="none" normalizeH="0" baseline="0" smtClean="0">
                          <a:ln>
                            <a:noFill/>
                          </a:ln>
                          <a:solidFill>
                            <a:schemeClr val="tx1"/>
                          </a:solidFill>
                          <a:effectLst/>
                          <a:latin typeface="Arial" charset="0"/>
                        </a:rPr>
                        <a:t>	39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92075"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sk-SK" sz="1600" b="0" i="0" u="none" strike="noStrike" cap="none" normalizeH="0" baseline="0" smtClean="0">
                          <a:ln>
                            <a:noFill/>
                          </a:ln>
                          <a:solidFill>
                            <a:schemeClr val="tx1"/>
                          </a:solidFill>
                          <a:effectLst/>
                          <a:latin typeface="Arial" charset="0"/>
                        </a:rPr>
                        <a:t>Váhostav, a. s., Žilina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tab pos="1431925" algn="r"/>
                        </a:tabLst>
                      </a:pPr>
                      <a:r>
                        <a:rPr kumimoji="0" lang="sk-SK" sz="1600" b="0" i="0" u="none" strike="noStrike" cap="none" normalizeH="0" baseline="0" smtClean="0">
                          <a:ln>
                            <a:noFill/>
                          </a:ln>
                          <a:solidFill>
                            <a:schemeClr val="tx1"/>
                          </a:solidFill>
                          <a:effectLst/>
                          <a:latin typeface="Arial" charset="0"/>
                        </a:rPr>
                        <a:t>	2 370 360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tab pos="1258888" algn="r"/>
                        </a:tabLst>
                      </a:pPr>
                      <a:r>
                        <a:rPr kumimoji="0" lang="sk-SK" sz="1600" b="0" i="0" u="none" strike="noStrike" cap="none" normalizeH="0" baseline="0" smtClean="0">
                          <a:ln>
                            <a:noFill/>
                          </a:ln>
                          <a:solidFill>
                            <a:schemeClr val="tx1"/>
                          </a:solidFill>
                          <a:effectLst/>
                          <a:latin typeface="Arial" charset="0"/>
                        </a:rPr>
                        <a:t>	2 596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9288" name="Rectangle 136"/>
          <p:cNvSpPr>
            <a:spLocks noChangeArrowheads="1"/>
          </p:cNvSpPr>
          <p:nvPr/>
        </p:nvSpPr>
        <p:spPr bwMode="auto">
          <a:xfrm>
            <a:off x="533400" y="6096000"/>
            <a:ext cx="2306638" cy="274638"/>
          </a:xfrm>
          <a:prstGeom prst="rect">
            <a:avLst/>
          </a:prstGeom>
          <a:noFill/>
          <a:ln w="9525">
            <a:noFill/>
            <a:miter lim="800000"/>
            <a:headEnd/>
            <a:tailEnd/>
          </a:ln>
          <a:effectLst/>
        </p:spPr>
        <p:txBody>
          <a:bodyPr wrap="none">
            <a:spAutoFit/>
          </a:bodyPr>
          <a:lstStyle/>
          <a:p>
            <a:pPr>
              <a:spcBef>
                <a:spcPct val="50000"/>
              </a:spcBef>
            </a:pPr>
            <a:r>
              <a:rPr lang="sk-SK" sz="1200" b="1"/>
              <a:t>Pozn.:  Zdroj: Časopis Trend.</a:t>
            </a:r>
          </a:p>
        </p:txBody>
      </p:sp>
      <p:sp>
        <p:nvSpPr>
          <p:cNvPr id="49290" name="Rectangle 138"/>
          <p:cNvSpPr>
            <a:spLocks noChangeArrowheads="1"/>
          </p:cNvSpPr>
          <p:nvPr/>
        </p:nvSpPr>
        <p:spPr bwMode="auto">
          <a:xfrm>
            <a:off x="457200" y="2743200"/>
            <a:ext cx="6769100" cy="561975"/>
          </a:xfrm>
          <a:prstGeom prst="rect">
            <a:avLst/>
          </a:prstGeom>
          <a:noFill/>
          <a:ln w="9525">
            <a:noFill/>
            <a:miter lim="800000"/>
            <a:headEnd/>
            <a:tailEnd/>
          </a:ln>
          <a:effectLst/>
        </p:spPr>
        <p:txBody>
          <a:bodyPr anchor="ctr"/>
          <a:lstStyle/>
          <a:p>
            <a:r>
              <a:rPr lang="sk-SK" sz="1400" b="1"/>
              <a:t> </a:t>
            </a:r>
            <a:r>
              <a:rPr lang="sk-SK" sz="1200" b="1"/>
              <a:t>Tabuľka č. 1: Najväčšie podniky v Žilinskom kraji (rok 2011)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04800" y="381000"/>
            <a:ext cx="8686800" cy="609600"/>
          </a:xfrm>
        </p:spPr>
        <p:txBody>
          <a:bodyPr/>
          <a:lstStyle/>
          <a:p>
            <a:pPr algn="ctr"/>
            <a:r>
              <a:rPr lang="sk-SK" sz="2800">
                <a:solidFill>
                  <a:srgbClr val="0000FF"/>
                </a:solidFill>
                <a:latin typeface="Arial Black" pitchFamily="34" charset="0"/>
              </a:rPr>
              <a:t>OBRÁZKY, FAREBNÉ ILUSTRÁCIE</a:t>
            </a:r>
          </a:p>
        </p:txBody>
      </p:sp>
      <p:sp>
        <p:nvSpPr>
          <p:cNvPr id="55299" name="Rectangle 3"/>
          <p:cNvSpPr>
            <a:spLocks noGrp="1" noChangeArrowheads="1"/>
          </p:cNvSpPr>
          <p:nvPr>
            <p:ph type="body" idx="1"/>
          </p:nvPr>
        </p:nvSpPr>
        <p:spPr>
          <a:xfrm>
            <a:off x="0" y="1143000"/>
            <a:ext cx="8686800" cy="2438400"/>
          </a:xfrm>
        </p:spPr>
        <p:txBody>
          <a:bodyPr/>
          <a:lstStyle/>
          <a:p>
            <a:r>
              <a:rPr lang="sk-SK" sz="2400"/>
              <a:t>obrázky umiestňujeme za text, v ktorom  ich spomíname</a:t>
            </a:r>
          </a:p>
          <a:p>
            <a:pPr>
              <a:buFont typeface="Wingdings" pitchFamily="2" charset="2"/>
              <a:buNone/>
            </a:pPr>
            <a:r>
              <a:rPr lang="sk-SK" sz="2400"/>
              <a:t>	prvýkrát, podľa možnosti na tú istú stranu</a:t>
            </a:r>
          </a:p>
          <a:p>
            <a:r>
              <a:rPr lang="sk-SK" sz="2400"/>
              <a:t>označíme ho ako </a:t>
            </a:r>
            <a:r>
              <a:rPr lang="sk-SK" sz="2400" i="1"/>
              <a:t>Obrázok 2, Obrázok 3</a:t>
            </a:r>
            <a:r>
              <a:rPr lang="sk-SK" sz="2400"/>
              <a:t> spolu s </a:t>
            </a:r>
            <a:r>
              <a:rPr lang="sk-SK" sz="2400" i="1"/>
              <a:t>názvom </a:t>
            </a:r>
            <a:r>
              <a:rPr lang="sk-SK" sz="2400"/>
              <a:t>pod obrázok </a:t>
            </a:r>
          </a:p>
          <a:p>
            <a:pPr>
              <a:buFont typeface="Wingdings" pitchFamily="2" charset="2"/>
              <a:buNone/>
            </a:pPr>
            <a:endParaRPr lang="sk-SK" sz="2400"/>
          </a:p>
          <a:p>
            <a:pPr>
              <a:buFont typeface="Wingdings" pitchFamily="2" charset="2"/>
              <a:buNone/>
            </a:pPr>
            <a:endParaRPr lang="sk-SK" sz="2800"/>
          </a:p>
          <a:p>
            <a:pPr>
              <a:buFont typeface="Wingdings" pitchFamily="2" charset="2"/>
              <a:buNone/>
            </a:pPr>
            <a:endParaRPr lang="sk-SK" sz="2800"/>
          </a:p>
        </p:txBody>
      </p:sp>
      <p:pic>
        <p:nvPicPr>
          <p:cNvPr id="55301" name="Picture 5" descr="MP900439398[1]"/>
          <p:cNvPicPr>
            <a:picLocks noChangeAspect="1" noChangeArrowheads="1"/>
          </p:cNvPicPr>
          <p:nvPr/>
        </p:nvPicPr>
        <p:blipFill>
          <a:blip r:embed="rId2" cstate="print"/>
          <a:srcRect/>
          <a:stretch>
            <a:fillRect/>
          </a:stretch>
        </p:blipFill>
        <p:spPr bwMode="auto">
          <a:xfrm>
            <a:off x="533400" y="3200400"/>
            <a:ext cx="4495800" cy="2687638"/>
          </a:xfrm>
          <a:prstGeom prst="rect">
            <a:avLst/>
          </a:prstGeom>
          <a:noFill/>
        </p:spPr>
      </p:pic>
      <p:sp>
        <p:nvSpPr>
          <p:cNvPr id="55302" name="Rectangle 6"/>
          <p:cNvSpPr>
            <a:spLocks noChangeArrowheads="1"/>
          </p:cNvSpPr>
          <p:nvPr/>
        </p:nvSpPr>
        <p:spPr bwMode="auto">
          <a:xfrm>
            <a:off x="457200" y="5715000"/>
            <a:ext cx="3959225" cy="433388"/>
          </a:xfrm>
          <a:prstGeom prst="rect">
            <a:avLst/>
          </a:prstGeom>
          <a:noFill/>
          <a:ln w="9525">
            <a:noFill/>
            <a:miter lim="800000"/>
            <a:headEnd/>
            <a:tailEnd/>
          </a:ln>
          <a:effectLst/>
        </p:spPr>
        <p:txBody>
          <a:bodyPr wrap="none">
            <a:spAutoFit/>
          </a:bodyPr>
          <a:lstStyle/>
          <a:p>
            <a:pPr>
              <a:lnSpc>
                <a:spcPct val="80000"/>
              </a:lnSpc>
              <a:spcBef>
                <a:spcPct val="20000"/>
              </a:spcBef>
              <a:buClr>
                <a:schemeClr val="bg2"/>
              </a:buClr>
              <a:buSzPct val="75000"/>
              <a:buFont typeface="Wingdings" pitchFamily="2" charset="2"/>
              <a:buNone/>
            </a:pPr>
            <a:r>
              <a:rPr lang="sk-SK" sz="1400" b="1" i="1"/>
              <a:t>Obrázok 2:</a:t>
            </a:r>
            <a:r>
              <a:rPr lang="sk-SK" i="1"/>
              <a:t> </a:t>
            </a:r>
            <a:r>
              <a:rPr lang="sk-SK" sz="1200" b="1" i="1"/>
              <a:t>A takto kráčajú prváčikovia do školy...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228600" y="457200"/>
            <a:ext cx="8915400" cy="685800"/>
          </a:xfrm>
        </p:spPr>
        <p:txBody>
          <a:bodyPr/>
          <a:lstStyle/>
          <a:p>
            <a:pPr algn="ctr"/>
            <a:r>
              <a:rPr lang="sk-SK" sz="3200">
                <a:solidFill>
                  <a:schemeClr val="bg2"/>
                </a:solidFill>
              </a:rPr>
              <a:t>CITÁT, CITÁCIA - CITOVANIE V PRÁCI</a:t>
            </a:r>
          </a:p>
        </p:txBody>
      </p:sp>
      <p:sp>
        <p:nvSpPr>
          <p:cNvPr id="70659" name="Rectangle 3"/>
          <p:cNvSpPr>
            <a:spLocks noGrp="1" noChangeArrowheads="1"/>
          </p:cNvSpPr>
          <p:nvPr>
            <p:ph type="body" idx="1"/>
          </p:nvPr>
        </p:nvSpPr>
        <p:spPr>
          <a:xfrm>
            <a:off x="457200" y="1447800"/>
            <a:ext cx="8229600" cy="4648200"/>
          </a:xfrm>
        </p:spPr>
        <p:txBody>
          <a:bodyPr/>
          <a:lstStyle/>
          <a:p>
            <a:r>
              <a:rPr lang="sk-SK" sz="2000"/>
              <a:t>Citát – text, ktorý sme </a:t>
            </a:r>
            <a:r>
              <a:rPr lang="sk-SK" sz="2000">
                <a:solidFill>
                  <a:srgbClr val="CC0000"/>
                </a:solidFill>
              </a:rPr>
              <a:t>doslovne </a:t>
            </a:r>
            <a:r>
              <a:rPr lang="sk-SK" sz="2000"/>
              <a:t>prevzali z nejakého dokumentu, informačného zdroja</a:t>
            </a:r>
          </a:p>
          <a:p>
            <a:r>
              <a:rPr lang="sk-SK" sz="2000"/>
              <a:t>píšeme ho v úvodzovkách (môžeme zmeniť aj typ písma)</a:t>
            </a:r>
          </a:p>
          <a:p>
            <a:pPr>
              <a:buFont typeface="Wingdings" pitchFamily="2" charset="2"/>
              <a:buNone/>
            </a:pPr>
            <a:r>
              <a:rPr lang="sk-SK" sz="2000"/>
              <a:t>	</a:t>
            </a:r>
          </a:p>
          <a:p>
            <a:r>
              <a:rPr lang="sk-SK" sz="2000"/>
              <a:t>Citácia – skrátené označenie prameňa v našom texte, na ktorý sa odvolávame</a:t>
            </a:r>
          </a:p>
          <a:p>
            <a:r>
              <a:rPr lang="sk-SK" sz="2000"/>
              <a:t>citáciu uvádzame podľa metódy: </a:t>
            </a:r>
            <a:r>
              <a:rPr lang="sk-SK" sz="2000">
                <a:solidFill>
                  <a:srgbClr val="CC0000"/>
                </a:solidFill>
              </a:rPr>
              <a:t>meno – dátum </a:t>
            </a:r>
            <a:r>
              <a:rPr lang="sk-SK" sz="2000"/>
              <a:t>znamená, že na príslušnom mieste v texte napíšeme meno autora a dátum publikovania dokumentu, podľa toho, ako tieto údaje uvedieme </a:t>
            </a:r>
          </a:p>
          <a:p>
            <a:pPr>
              <a:buFont typeface="Wingdings" pitchFamily="2" charset="2"/>
              <a:buNone/>
            </a:pPr>
            <a:r>
              <a:rPr lang="sk-SK" sz="2000"/>
              <a:t>	v zozname použitej literatúry</a:t>
            </a:r>
          </a:p>
          <a:p>
            <a:r>
              <a:rPr lang="sk-SK" sz="2000"/>
              <a:t>citáciu napíšeme v texte tam, kde citujeme položku, údaj, myšlienku</a:t>
            </a:r>
          </a:p>
          <a:p>
            <a:pPr>
              <a:buFont typeface="Wingdings" pitchFamily="2" charset="2"/>
              <a:buNone/>
            </a:pPr>
            <a:r>
              <a:rPr lang="sk-SK" sz="2000"/>
              <a:t>	konkretizáciu citácie uvedieme ako poznámku pod čiarou, ako  </a:t>
            </a:r>
          </a:p>
          <a:p>
            <a:pPr>
              <a:buFont typeface="Wingdings" pitchFamily="2" charset="2"/>
              <a:buNone/>
            </a:pPr>
            <a:r>
              <a:rPr lang="sk-SK" sz="2000">
                <a:solidFill>
                  <a:srgbClr val="CC0000"/>
                </a:solidFill>
              </a:rPr>
              <a:t>	skrátený odkaz</a:t>
            </a:r>
            <a:r>
              <a:rPr lang="sk-SK" sz="2000"/>
              <a:t> citovaného autora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06" name="Rectangle 70"/>
          <p:cNvSpPr>
            <a:spLocks noChangeArrowheads="1"/>
          </p:cNvSpPr>
          <p:nvPr/>
        </p:nvSpPr>
        <p:spPr bwMode="auto">
          <a:xfrm>
            <a:off x="3063875" y="295275"/>
            <a:ext cx="3016250" cy="0"/>
          </a:xfrm>
          <a:prstGeom prst="rect">
            <a:avLst/>
          </a:prstGeom>
          <a:noFill/>
          <a:ln w="9525">
            <a:noFill/>
            <a:miter lim="800000"/>
            <a:headEnd/>
            <a:tailEnd/>
          </a:ln>
          <a:effectLst/>
        </p:spPr>
        <p:txBody>
          <a:bodyPr wrap="none">
            <a:spAutoFit/>
          </a:bodyPr>
          <a:lstStyle/>
          <a:p>
            <a:endParaRPr lang="sk-SK" sz="1800"/>
          </a:p>
        </p:txBody>
      </p:sp>
      <p:sp>
        <p:nvSpPr>
          <p:cNvPr id="65608" name="Rectangle 72"/>
          <p:cNvSpPr>
            <a:spLocks noChangeArrowheads="1"/>
          </p:cNvSpPr>
          <p:nvPr/>
        </p:nvSpPr>
        <p:spPr bwMode="auto">
          <a:xfrm>
            <a:off x="3063875" y="295275"/>
            <a:ext cx="3016250" cy="0"/>
          </a:xfrm>
          <a:prstGeom prst="rect">
            <a:avLst/>
          </a:prstGeom>
          <a:noFill/>
          <a:ln w="9525">
            <a:noFill/>
            <a:miter lim="800000"/>
            <a:headEnd/>
            <a:tailEnd/>
          </a:ln>
          <a:effectLst/>
        </p:spPr>
        <p:txBody>
          <a:bodyPr wrap="none">
            <a:spAutoFit/>
          </a:bodyPr>
          <a:lstStyle/>
          <a:p>
            <a:endParaRPr lang="sk-SK" sz="1800"/>
          </a:p>
        </p:txBody>
      </p:sp>
      <p:graphicFrame>
        <p:nvGraphicFramePr>
          <p:cNvPr id="65691" name="Group 155"/>
          <p:cNvGraphicFramePr>
            <a:graphicFrameLocks noGrp="1"/>
          </p:cNvGraphicFramePr>
          <p:nvPr/>
        </p:nvGraphicFramePr>
        <p:xfrm>
          <a:off x="4648200" y="304800"/>
          <a:ext cx="4495800" cy="6553200"/>
        </p:xfrm>
        <a:graphic>
          <a:graphicData uri="http://schemas.openxmlformats.org/drawingml/2006/table">
            <a:tbl>
              <a:tblPr/>
              <a:tblGrid>
                <a:gridCol w="4495800"/>
              </a:tblGrid>
              <a:tr h="5405438">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sk-SK" sz="1600" b="1" i="0" u="none" strike="noStrike" cap="none" normalizeH="0" baseline="0" smtClean="0">
                          <a:ln>
                            <a:noFill/>
                          </a:ln>
                          <a:solidFill>
                            <a:schemeClr val="tx1"/>
                          </a:solidFill>
                          <a:effectLst/>
                          <a:latin typeface="Arial" charset="0"/>
                        </a:rPr>
                        <a:t>Strana písomnej práce</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sk-SK" sz="1600" b="0" i="0" u="none" strike="noStrike" cap="none" normalizeH="0" baseline="0" smtClean="0">
                          <a:ln>
                            <a:noFill/>
                          </a:ln>
                          <a:solidFill>
                            <a:schemeClr val="tx1"/>
                          </a:solidFill>
                          <a:effectLst/>
                          <a:latin typeface="Arial" charset="0"/>
                        </a:rPr>
                        <a:t>(ročníková, záverečná...)</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sk-SK" sz="1600" b="1" i="0" u="none" strike="noStrike" cap="none" normalizeH="0" baseline="0" smtClean="0">
                          <a:ln>
                            <a:noFill/>
                          </a:ln>
                          <a:solidFill>
                            <a:schemeClr val="tx1"/>
                          </a:solidFill>
                          <a:effectLst/>
                          <a:latin typeface="Arial" charset="0"/>
                        </a:rPr>
                        <a:t>Teória neviditeľných kolégií sa preskúmala v prírodných vedách</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sk-SK" sz="1600" b="1" i="0" u="none" strike="noStrike" cap="none" normalizeH="0" baseline="0" smtClean="0">
                          <a:ln>
                            <a:noFill/>
                          </a:ln>
                          <a:solidFill>
                            <a:schemeClr val="tx1"/>
                          </a:solidFill>
                          <a:effectLst/>
                          <a:latin typeface="Arial" charset="0"/>
                        </a:rPr>
                        <a:t>(Crane, 1972). O ich neprítomnosti medzi historikmi sa zmieňuje </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sk-SK" sz="1600" b="1" i="0" u="none" strike="noStrike" cap="none" normalizeH="0" baseline="0" smtClean="0">
                          <a:ln>
                            <a:noFill/>
                          </a:ln>
                          <a:solidFill>
                            <a:schemeClr val="tx1"/>
                          </a:solidFill>
                          <a:effectLst/>
                          <a:latin typeface="Arial" charset="0"/>
                        </a:rPr>
                        <a:t>Stieg (1981, s. 556). Je možné, ako tvrdí iný popredný odborník (Burchard 1965, s. 219), že ....... text text text text text text text text text text  text text text text text text text text text text text text text text text text text text text text text text text text text text text text text text text text text text text text text text text text. Najčastejšie sa vyskytujúce otázky týkajúce sa tohto predmetu interpretuje predstaviteľ NASA xxxxxxxxxxxxxxxxxxxxx</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sk-SK" sz="1600" b="1" i="0" u="none" strike="noStrike" cap="none" normalizeH="0" baseline="0" smtClean="0">
                          <a:ln>
                            <a:noFill/>
                          </a:ln>
                          <a:solidFill>
                            <a:schemeClr val="tx1"/>
                          </a:solidFill>
                          <a:effectLst/>
                          <a:latin typeface="Arial" charset="0"/>
                        </a:rPr>
                        <a:t>(Dunbar, 1996). Text text text text text text. xxxxxxxxxxxxxxxxxxxxxxxxxxxxxxxxxxxxxxxxxxxxxxxxxxxxxxxxxxxxxxxxxxxxxxxxxxxxxxxxxxxxxxxxxxxxxxxxxx.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114776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sk-SK" sz="2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sk-SK"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65692" name="Group 156"/>
          <p:cNvGraphicFramePr>
            <a:graphicFrameLocks noGrp="1"/>
          </p:cNvGraphicFramePr>
          <p:nvPr/>
        </p:nvGraphicFramePr>
        <p:xfrm>
          <a:off x="4876800" y="5867400"/>
          <a:ext cx="4114800" cy="941388"/>
        </p:xfrm>
        <a:graphic>
          <a:graphicData uri="http://schemas.openxmlformats.org/drawingml/2006/table">
            <a:tbl>
              <a:tblPr/>
              <a:tblGrid>
                <a:gridCol w="4114800"/>
              </a:tblGrid>
              <a:tr h="6858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k-SK" sz="1400" b="0" i="0" u="none" strike="noStrike" cap="none" normalizeH="0" baseline="0" smtClean="0">
                          <a:ln>
                            <a:noFill/>
                          </a:ln>
                          <a:solidFill>
                            <a:schemeClr val="tx1"/>
                          </a:solidFill>
                          <a:effectLst/>
                          <a:latin typeface="Times New Roman" pitchFamily="18" charset="0"/>
                          <a:cs typeface="Times New Roman" pitchFamily="18" charset="0"/>
                        </a:rPr>
                        <a:t>CRANE, D. 1972. Invisible colleges.</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sk-SK" sz="1400" b="0" i="0" u="none" strike="noStrike" cap="none" normalizeH="0" baseline="0" smtClean="0">
                          <a:ln>
                            <a:noFill/>
                          </a:ln>
                          <a:solidFill>
                            <a:schemeClr val="tx1"/>
                          </a:solidFill>
                          <a:effectLst/>
                          <a:latin typeface="Times New Roman" pitchFamily="18" charset="0"/>
                          <a:cs typeface="Times New Roman" pitchFamily="18" charset="0"/>
                        </a:rPr>
                        <a:t>STIEG, MF. 1981. Informácie potrebné pre históriu.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sk-SK" sz="1400" b="0" i="0" u="none" strike="noStrike" cap="none" normalizeH="0" baseline="0" smtClean="0">
                          <a:ln>
                            <a:noFill/>
                          </a:ln>
                          <a:solidFill>
                            <a:schemeClr val="tx1"/>
                          </a:solidFill>
                          <a:effectLst/>
                          <a:latin typeface="Times New Roman" pitchFamily="18" charset="0"/>
                          <a:cs typeface="Times New Roman" pitchFamily="18" charset="0"/>
                        </a:rPr>
                        <a:t>BURCHRAD, 1965. K čomu používame knižnice.</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sk-SK" sz="1400" b="0" i="0" u="none" strike="noStrike" cap="none" normalizeH="0" baseline="0" smtClean="0">
                          <a:ln>
                            <a:noFill/>
                          </a:ln>
                          <a:solidFill>
                            <a:schemeClr val="tx1"/>
                          </a:solidFill>
                          <a:effectLst/>
                          <a:latin typeface="Times New Roman" pitchFamily="18" charset="0"/>
                          <a:cs typeface="Times New Roman" pitchFamily="18" charset="0"/>
                        </a:rPr>
                        <a:t>DUNBAR, B. 1996. Šestnásť dôležitých otázok.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5664" name="Rectangle 128"/>
          <p:cNvSpPr>
            <a:spLocks noGrp="1" noChangeArrowheads="1"/>
          </p:cNvSpPr>
          <p:nvPr>
            <p:ph type="body" sz="half" idx="1"/>
          </p:nvPr>
        </p:nvSpPr>
        <p:spPr/>
        <p:txBody>
          <a:bodyPr/>
          <a:lstStyle/>
          <a:p>
            <a:pPr algn="ctr">
              <a:buFont typeface="Wingdings" pitchFamily="2" charset="2"/>
              <a:buNone/>
            </a:pPr>
            <a:r>
              <a:rPr lang="sk-SK"/>
              <a:t/>
            </a:r>
            <a:br>
              <a:rPr lang="sk-SK"/>
            </a:br>
            <a:endParaRPr lang="sk-SK"/>
          </a:p>
        </p:txBody>
      </p:sp>
      <p:graphicFrame>
        <p:nvGraphicFramePr>
          <p:cNvPr id="65687" name="Group 151"/>
          <p:cNvGraphicFramePr>
            <a:graphicFrameLocks noGrp="1"/>
          </p:cNvGraphicFramePr>
          <p:nvPr/>
        </p:nvGraphicFramePr>
        <p:xfrm>
          <a:off x="1143000" y="2057400"/>
          <a:ext cx="2590800" cy="762000"/>
        </p:xfrm>
        <a:graphic>
          <a:graphicData uri="http://schemas.openxmlformats.org/drawingml/2006/table">
            <a:tbl>
              <a:tblPr/>
              <a:tblGrid>
                <a:gridCol w="2590800"/>
              </a:tblGrid>
              <a:tr h="7620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sk-SK" sz="2400" b="0" i="0" u="none" strike="noStrike" cap="none" normalizeH="0" baseline="0" smtClean="0">
                          <a:ln>
                            <a:noFill/>
                          </a:ln>
                          <a:solidFill>
                            <a:schemeClr val="tx1"/>
                          </a:solidFill>
                          <a:effectLst/>
                          <a:latin typeface="Arial" charset="0"/>
                        </a:rPr>
                        <a:t>Citácie v texte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5684" name="Arc 148"/>
          <p:cNvSpPr>
            <a:spLocks/>
          </p:cNvSpPr>
          <p:nvPr/>
        </p:nvSpPr>
        <p:spPr bwMode="auto">
          <a:xfrm flipH="1">
            <a:off x="1981200" y="1371600"/>
            <a:ext cx="2990850" cy="579438"/>
          </a:xfrm>
          <a:custGeom>
            <a:avLst/>
            <a:gdLst>
              <a:gd name="G0" fmla="+- 18759 0 0"/>
              <a:gd name="G1" fmla="+- 21600 0 0"/>
              <a:gd name="G2" fmla="+- 21600 0 0"/>
              <a:gd name="T0" fmla="*/ 0 w 40359"/>
              <a:gd name="T1" fmla="*/ 10892 h 36477"/>
              <a:gd name="T2" fmla="*/ 34419 w 40359"/>
              <a:gd name="T3" fmla="*/ 36477 h 36477"/>
              <a:gd name="T4" fmla="*/ 18759 w 40359"/>
              <a:gd name="T5" fmla="*/ 21600 h 36477"/>
            </a:gdLst>
            <a:ahLst/>
            <a:cxnLst>
              <a:cxn ang="0">
                <a:pos x="T0" y="T1"/>
              </a:cxn>
              <a:cxn ang="0">
                <a:pos x="T2" y="T3"/>
              </a:cxn>
              <a:cxn ang="0">
                <a:pos x="T4" y="T5"/>
              </a:cxn>
            </a:cxnLst>
            <a:rect l="0" t="0" r="r" b="b"/>
            <a:pathLst>
              <a:path w="40359" h="36477" fill="none" extrusionOk="0">
                <a:moveTo>
                  <a:pt x="0" y="10892"/>
                </a:moveTo>
                <a:cubicBezTo>
                  <a:pt x="3844" y="4157"/>
                  <a:pt x="11004" y="-1"/>
                  <a:pt x="18759" y="0"/>
                </a:cubicBezTo>
                <a:cubicBezTo>
                  <a:pt x="30688" y="0"/>
                  <a:pt x="40359" y="9670"/>
                  <a:pt x="40359" y="21600"/>
                </a:cubicBezTo>
                <a:cubicBezTo>
                  <a:pt x="40359" y="27137"/>
                  <a:pt x="38232" y="32462"/>
                  <a:pt x="34418" y="36476"/>
                </a:cubicBezTo>
              </a:path>
              <a:path w="40359" h="36477" stroke="0" extrusionOk="0">
                <a:moveTo>
                  <a:pt x="0" y="10892"/>
                </a:moveTo>
                <a:cubicBezTo>
                  <a:pt x="3844" y="4157"/>
                  <a:pt x="11004" y="-1"/>
                  <a:pt x="18759" y="0"/>
                </a:cubicBezTo>
                <a:cubicBezTo>
                  <a:pt x="30688" y="0"/>
                  <a:pt x="40359" y="9670"/>
                  <a:pt x="40359" y="21600"/>
                </a:cubicBezTo>
                <a:cubicBezTo>
                  <a:pt x="40359" y="27137"/>
                  <a:pt x="38232" y="32462"/>
                  <a:pt x="34418" y="36476"/>
                </a:cubicBezTo>
                <a:lnTo>
                  <a:pt x="18759" y="21600"/>
                </a:lnTo>
                <a:close/>
              </a:path>
            </a:pathLst>
          </a:custGeom>
          <a:noFill/>
          <a:ln w="22225">
            <a:solidFill>
              <a:srgbClr val="0000FF"/>
            </a:solidFill>
            <a:round/>
            <a:headEnd/>
            <a:tailEnd/>
          </a:ln>
        </p:spPr>
        <p:txBody>
          <a:bodyPr/>
          <a:lstStyle/>
          <a:p>
            <a:endParaRPr lang="sk-SK"/>
          </a:p>
        </p:txBody>
      </p:sp>
      <p:sp>
        <p:nvSpPr>
          <p:cNvPr id="65685" name="Arc 149"/>
          <p:cNvSpPr>
            <a:spLocks/>
          </p:cNvSpPr>
          <p:nvPr/>
        </p:nvSpPr>
        <p:spPr bwMode="auto">
          <a:xfrm flipH="1">
            <a:off x="3492500" y="2133600"/>
            <a:ext cx="1212850" cy="457200"/>
          </a:xfrm>
          <a:custGeom>
            <a:avLst/>
            <a:gdLst>
              <a:gd name="G0" fmla="+- 6484 0 0"/>
              <a:gd name="G1" fmla="+- 21600 0 0"/>
              <a:gd name="G2" fmla="+- 21600 0 0"/>
              <a:gd name="T0" fmla="*/ 0 w 19068"/>
              <a:gd name="T1" fmla="*/ 996 h 21600"/>
              <a:gd name="T2" fmla="*/ 19068 w 19068"/>
              <a:gd name="T3" fmla="*/ 4044 h 21600"/>
              <a:gd name="T4" fmla="*/ 6484 w 19068"/>
              <a:gd name="T5" fmla="*/ 21600 h 21600"/>
            </a:gdLst>
            <a:ahLst/>
            <a:cxnLst>
              <a:cxn ang="0">
                <a:pos x="T0" y="T1"/>
              </a:cxn>
              <a:cxn ang="0">
                <a:pos x="T2" y="T3"/>
              </a:cxn>
              <a:cxn ang="0">
                <a:pos x="T4" y="T5"/>
              </a:cxn>
            </a:cxnLst>
            <a:rect l="0" t="0" r="r" b="b"/>
            <a:pathLst>
              <a:path w="19068" h="21600" fill="none" extrusionOk="0">
                <a:moveTo>
                  <a:pt x="0" y="996"/>
                </a:moveTo>
                <a:cubicBezTo>
                  <a:pt x="2098" y="335"/>
                  <a:pt x="4284" y="-1"/>
                  <a:pt x="6484" y="0"/>
                </a:cubicBezTo>
                <a:cubicBezTo>
                  <a:pt x="10998" y="0"/>
                  <a:pt x="15398" y="1414"/>
                  <a:pt x="19067" y="4044"/>
                </a:cubicBezTo>
              </a:path>
              <a:path w="19068" h="21600" stroke="0" extrusionOk="0">
                <a:moveTo>
                  <a:pt x="0" y="996"/>
                </a:moveTo>
                <a:cubicBezTo>
                  <a:pt x="2098" y="335"/>
                  <a:pt x="4284" y="-1"/>
                  <a:pt x="6484" y="0"/>
                </a:cubicBezTo>
                <a:cubicBezTo>
                  <a:pt x="10998" y="0"/>
                  <a:pt x="15398" y="1414"/>
                  <a:pt x="19067" y="4044"/>
                </a:cubicBezTo>
                <a:lnTo>
                  <a:pt x="6484" y="21600"/>
                </a:lnTo>
                <a:close/>
              </a:path>
            </a:pathLst>
          </a:custGeom>
          <a:noFill/>
          <a:ln w="22225">
            <a:solidFill>
              <a:srgbClr val="FF0000"/>
            </a:solidFill>
            <a:round/>
            <a:headEnd/>
            <a:tailEnd/>
          </a:ln>
        </p:spPr>
        <p:txBody>
          <a:bodyPr/>
          <a:lstStyle/>
          <a:p>
            <a:endParaRPr lang="sk-SK"/>
          </a:p>
        </p:txBody>
      </p:sp>
      <p:sp>
        <p:nvSpPr>
          <p:cNvPr id="65688" name="Arc 152"/>
          <p:cNvSpPr>
            <a:spLocks/>
          </p:cNvSpPr>
          <p:nvPr/>
        </p:nvSpPr>
        <p:spPr bwMode="auto">
          <a:xfrm rot="10800000" flipH="1" flipV="1">
            <a:off x="3200400" y="2438400"/>
            <a:ext cx="3886200" cy="117475"/>
          </a:xfrm>
          <a:custGeom>
            <a:avLst/>
            <a:gdLst>
              <a:gd name="G0" fmla="+- 16531 0 0"/>
              <a:gd name="G1" fmla="+- 21600 0 0"/>
              <a:gd name="G2" fmla="+- 21600 0 0"/>
              <a:gd name="T0" fmla="*/ 0 w 28996"/>
              <a:gd name="T1" fmla="*/ 7697 h 21600"/>
              <a:gd name="T2" fmla="*/ 28996 w 28996"/>
              <a:gd name="T3" fmla="*/ 3959 h 21600"/>
              <a:gd name="T4" fmla="*/ 16531 w 28996"/>
              <a:gd name="T5" fmla="*/ 21600 h 21600"/>
            </a:gdLst>
            <a:ahLst/>
            <a:cxnLst>
              <a:cxn ang="0">
                <a:pos x="T0" y="T1"/>
              </a:cxn>
              <a:cxn ang="0">
                <a:pos x="T2" y="T3"/>
              </a:cxn>
              <a:cxn ang="0">
                <a:pos x="T4" y="T5"/>
              </a:cxn>
            </a:cxnLst>
            <a:rect l="0" t="0" r="r" b="b"/>
            <a:pathLst>
              <a:path w="28996" h="21600" fill="none" extrusionOk="0">
                <a:moveTo>
                  <a:pt x="0" y="7697"/>
                </a:moveTo>
                <a:cubicBezTo>
                  <a:pt x="4104" y="2817"/>
                  <a:pt x="10154" y="-1"/>
                  <a:pt x="16531" y="0"/>
                </a:cubicBezTo>
                <a:cubicBezTo>
                  <a:pt x="20995" y="0"/>
                  <a:pt x="25349" y="1383"/>
                  <a:pt x="28995" y="3959"/>
                </a:cubicBezTo>
              </a:path>
              <a:path w="28996" h="21600" stroke="0" extrusionOk="0">
                <a:moveTo>
                  <a:pt x="0" y="7697"/>
                </a:moveTo>
                <a:cubicBezTo>
                  <a:pt x="4104" y="2817"/>
                  <a:pt x="10154" y="-1"/>
                  <a:pt x="16531" y="0"/>
                </a:cubicBezTo>
                <a:cubicBezTo>
                  <a:pt x="20995" y="0"/>
                  <a:pt x="25349" y="1383"/>
                  <a:pt x="28995" y="3959"/>
                </a:cubicBezTo>
                <a:lnTo>
                  <a:pt x="16531" y="21600"/>
                </a:lnTo>
                <a:close/>
              </a:path>
            </a:pathLst>
          </a:custGeom>
          <a:noFill/>
          <a:ln w="22225">
            <a:solidFill>
              <a:srgbClr val="00CC00"/>
            </a:solidFill>
            <a:round/>
            <a:headEnd/>
            <a:tailEnd/>
          </a:ln>
        </p:spPr>
        <p:txBody>
          <a:bodyPr/>
          <a:lstStyle/>
          <a:p>
            <a:endParaRPr lang="sk-SK"/>
          </a:p>
        </p:txBody>
      </p:sp>
      <p:sp>
        <p:nvSpPr>
          <p:cNvPr id="65689" name="Arc 153"/>
          <p:cNvSpPr>
            <a:spLocks/>
          </p:cNvSpPr>
          <p:nvPr/>
        </p:nvSpPr>
        <p:spPr bwMode="auto">
          <a:xfrm rot="-11220945" flipH="1" flipV="1">
            <a:off x="2908300" y="2447925"/>
            <a:ext cx="1970088" cy="2152650"/>
          </a:xfrm>
          <a:custGeom>
            <a:avLst/>
            <a:gdLst>
              <a:gd name="G0" fmla="+- 0 0 0"/>
              <a:gd name="G1" fmla="+- 21549 0 0"/>
              <a:gd name="G2" fmla="+- 21600 0 0"/>
              <a:gd name="T0" fmla="*/ 1488 w 21600"/>
              <a:gd name="T1" fmla="*/ 0 h 31270"/>
              <a:gd name="T2" fmla="*/ 19289 w 21600"/>
              <a:gd name="T3" fmla="*/ 31270 h 31270"/>
              <a:gd name="T4" fmla="*/ 0 w 21600"/>
              <a:gd name="T5" fmla="*/ 21549 h 31270"/>
            </a:gdLst>
            <a:ahLst/>
            <a:cxnLst>
              <a:cxn ang="0">
                <a:pos x="T0" y="T1"/>
              </a:cxn>
              <a:cxn ang="0">
                <a:pos x="T2" y="T3"/>
              </a:cxn>
              <a:cxn ang="0">
                <a:pos x="T4" y="T5"/>
              </a:cxn>
            </a:cxnLst>
            <a:rect l="0" t="0" r="r" b="b"/>
            <a:pathLst>
              <a:path w="21600" h="31270" fill="none" extrusionOk="0">
                <a:moveTo>
                  <a:pt x="1487" y="0"/>
                </a:moveTo>
                <a:cubicBezTo>
                  <a:pt x="12812" y="782"/>
                  <a:pt x="21600" y="10197"/>
                  <a:pt x="21600" y="21549"/>
                </a:cubicBezTo>
                <a:cubicBezTo>
                  <a:pt x="21600" y="24925"/>
                  <a:pt x="20808" y="28254"/>
                  <a:pt x="19288" y="31269"/>
                </a:cubicBezTo>
              </a:path>
              <a:path w="21600" h="31270" stroke="0" extrusionOk="0">
                <a:moveTo>
                  <a:pt x="1487" y="0"/>
                </a:moveTo>
                <a:cubicBezTo>
                  <a:pt x="12812" y="782"/>
                  <a:pt x="21600" y="10197"/>
                  <a:pt x="21600" y="21549"/>
                </a:cubicBezTo>
                <a:cubicBezTo>
                  <a:pt x="21600" y="24925"/>
                  <a:pt x="20808" y="28254"/>
                  <a:pt x="19288" y="31269"/>
                </a:cubicBezTo>
                <a:lnTo>
                  <a:pt x="0" y="21549"/>
                </a:lnTo>
                <a:close/>
              </a:path>
            </a:pathLst>
          </a:custGeom>
          <a:noFill/>
          <a:ln w="22225">
            <a:solidFill>
              <a:srgbClr val="000000"/>
            </a:solidFill>
            <a:round/>
            <a:headEnd/>
            <a:tailEnd/>
          </a:ln>
        </p:spPr>
        <p:txBody>
          <a:bodyPr/>
          <a:lstStyle/>
          <a:p>
            <a:endParaRPr lang="sk-SK"/>
          </a:p>
        </p:txBody>
      </p:sp>
      <p:graphicFrame>
        <p:nvGraphicFramePr>
          <p:cNvPr id="65704" name="Group 168"/>
          <p:cNvGraphicFramePr>
            <a:graphicFrameLocks noGrp="1"/>
          </p:cNvGraphicFramePr>
          <p:nvPr/>
        </p:nvGraphicFramePr>
        <p:xfrm>
          <a:off x="914400" y="5943600"/>
          <a:ext cx="3048000" cy="914400"/>
        </p:xfrm>
        <a:graphic>
          <a:graphicData uri="http://schemas.openxmlformats.org/drawingml/2006/table">
            <a:tbl>
              <a:tblPr/>
              <a:tblGrid>
                <a:gridCol w="3048000"/>
              </a:tblGrid>
              <a:tr h="9144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sk-SK" sz="2400" b="0" i="0" u="none" strike="noStrike" cap="none" normalizeH="0" baseline="0" smtClean="0">
                          <a:ln>
                            <a:noFill/>
                          </a:ln>
                          <a:solidFill>
                            <a:schemeClr val="tx1"/>
                          </a:solidFill>
                          <a:effectLst/>
                          <a:latin typeface="Arial" charset="0"/>
                        </a:rPr>
                        <a:t>Skrátené odkazy</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sk-SK" sz="1800" b="0" i="0" u="none" strike="noStrike" cap="none" normalizeH="0" baseline="0" smtClean="0">
                          <a:ln>
                            <a:noFill/>
                          </a:ln>
                          <a:solidFill>
                            <a:schemeClr val="tx1"/>
                          </a:solidFill>
                          <a:effectLst/>
                          <a:latin typeface="Arial" charset="0"/>
                        </a:rPr>
                        <a:t>(na konci strany pod čiarou)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5705" name="Arc 169"/>
          <p:cNvSpPr>
            <a:spLocks/>
          </p:cNvSpPr>
          <p:nvPr/>
        </p:nvSpPr>
        <p:spPr bwMode="auto">
          <a:xfrm rot="21355581" flipH="1">
            <a:off x="3886200" y="6096000"/>
            <a:ext cx="917575" cy="571500"/>
          </a:xfrm>
          <a:custGeom>
            <a:avLst/>
            <a:gdLst>
              <a:gd name="G0" fmla="+- 10230 0 0"/>
              <a:gd name="G1" fmla="+- 21600 0 0"/>
              <a:gd name="G2" fmla="+- 21600 0 0"/>
              <a:gd name="T0" fmla="*/ 0 w 19284"/>
              <a:gd name="T1" fmla="*/ 2576 h 21600"/>
              <a:gd name="T2" fmla="*/ 19284 w 19284"/>
              <a:gd name="T3" fmla="*/ 1989 h 21600"/>
              <a:gd name="T4" fmla="*/ 10230 w 19284"/>
              <a:gd name="T5" fmla="*/ 21600 h 21600"/>
            </a:gdLst>
            <a:ahLst/>
            <a:cxnLst>
              <a:cxn ang="0">
                <a:pos x="T0" y="T1"/>
              </a:cxn>
              <a:cxn ang="0">
                <a:pos x="T2" y="T3"/>
              </a:cxn>
              <a:cxn ang="0">
                <a:pos x="T4" y="T5"/>
              </a:cxn>
            </a:cxnLst>
            <a:rect l="0" t="0" r="r" b="b"/>
            <a:pathLst>
              <a:path w="19284" h="21600" fill="none" extrusionOk="0">
                <a:moveTo>
                  <a:pt x="0" y="2576"/>
                </a:moveTo>
                <a:cubicBezTo>
                  <a:pt x="3144" y="885"/>
                  <a:pt x="6659" y="-1"/>
                  <a:pt x="10230" y="0"/>
                </a:cubicBezTo>
                <a:cubicBezTo>
                  <a:pt x="13356" y="0"/>
                  <a:pt x="16445" y="678"/>
                  <a:pt x="19283" y="1989"/>
                </a:cubicBezTo>
              </a:path>
              <a:path w="19284" h="21600" stroke="0" extrusionOk="0">
                <a:moveTo>
                  <a:pt x="0" y="2576"/>
                </a:moveTo>
                <a:cubicBezTo>
                  <a:pt x="3144" y="885"/>
                  <a:pt x="6659" y="-1"/>
                  <a:pt x="10230" y="0"/>
                </a:cubicBezTo>
                <a:cubicBezTo>
                  <a:pt x="13356" y="0"/>
                  <a:pt x="16445" y="678"/>
                  <a:pt x="19283" y="1989"/>
                </a:cubicBezTo>
                <a:lnTo>
                  <a:pt x="10230" y="21600"/>
                </a:lnTo>
                <a:close/>
              </a:path>
            </a:pathLst>
          </a:custGeom>
          <a:noFill/>
          <a:ln w="28575">
            <a:solidFill>
              <a:srgbClr val="FF00FF"/>
            </a:solidFill>
            <a:round/>
            <a:headEnd/>
            <a:tailEnd/>
          </a:ln>
        </p:spPr>
        <p:txBody>
          <a:bodyPr/>
          <a:lstStyle/>
          <a:p>
            <a:endParaRPr lang="sk-SK"/>
          </a:p>
        </p:txBody>
      </p:sp>
      <p:sp>
        <p:nvSpPr>
          <p:cNvPr id="65706" name="Rectangle 170"/>
          <p:cNvSpPr>
            <a:spLocks noChangeArrowheads="1"/>
          </p:cNvSpPr>
          <p:nvPr/>
        </p:nvSpPr>
        <p:spPr bwMode="auto">
          <a:xfrm>
            <a:off x="457200" y="381000"/>
            <a:ext cx="4060825" cy="304800"/>
          </a:xfrm>
          <a:prstGeom prst="rect">
            <a:avLst/>
          </a:prstGeom>
          <a:noFill/>
          <a:ln w="9525">
            <a:noFill/>
            <a:miter lim="800000"/>
            <a:headEnd/>
            <a:tailEnd/>
          </a:ln>
          <a:effectLst/>
        </p:spPr>
        <p:txBody>
          <a:bodyPr wrap="none">
            <a:spAutoFit/>
          </a:bodyPr>
          <a:lstStyle/>
          <a:p>
            <a:pPr>
              <a:spcBef>
                <a:spcPct val="20000"/>
              </a:spcBef>
              <a:buClr>
                <a:schemeClr val="bg2"/>
              </a:buClr>
              <a:buSzPct val="75000"/>
              <a:buFont typeface="Wingdings" pitchFamily="2" charset="2"/>
              <a:buNone/>
            </a:pPr>
            <a:r>
              <a:rPr lang="sk-SK" sz="1400" b="1" i="1">
                <a:latin typeface="Comic Sans MS" pitchFamily="66" charset="0"/>
              </a:rPr>
              <a:t>ukážka citácie  podľa metódy meno – dátum</a:t>
            </a:r>
            <a:r>
              <a:rPr lang="sk-SK" sz="1400" b="1">
                <a:latin typeface="Comic Sans MS" pitchFamily="66" charset="0"/>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457200"/>
            <a:ext cx="8229600" cy="685800"/>
          </a:xfrm>
        </p:spPr>
        <p:txBody>
          <a:bodyPr/>
          <a:lstStyle/>
          <a:p>
            <a:pPr algn="ctr"/>
            <a:r>
              <a:rPr lang="sk-SK" sz="4000" b="1">
                <a:solidFill>
                  <a:schemeClr val="bg2"/>
                </a:solidFill>
                <a:latin typeface="Arial Black" pitchFamily="34" charset="0"/>
              </a:rPr>
              <a:t>ZÁVER</a:t>
            </a:r>
          </a:p>
        </p:txBody>
      </p:sp>
      <p:sp>
        <p:nvSpPr>
          <p:cNvPr id="69635" name="Rectangle 3"/>
          <p:cNvSpPr>
            <a:spLocks noGrp="1" noChangeArrowheads="1"/>
          </p:cNvSpPr>
          <p:nvPr>
            <p:ph type="body" idx="1"/>
          </p:nvPr>
        </p:nvSpPr>
        <p:spPr>
          <a:xfrm>
            <a:off x="152400" y="1143000"/>
            <a:ext cx="9220200" cy="4724400"/>
          </a:xfrm>
        </p:spPr>
        <p:txBody>
          <a:bodyPr/>
          <a:lstStyle/>
          <a:p>
            <a:pPr>
              <a:lnSpc>
                <a:spcPct val="90000"/>
              </a:lnSpc>
            </a:pPr>
            <a:r>
              <a:rPr lang="sk-SK">
                <a:solidFill>
                  <a:srgbClr val="CC0000"/>
                </a:solidFill>
              </a:rPr>
              <a:t>vlastný prínos</a:t>
            </a:r>
            <a:r>
              <a:rPr lang="sk-SK"/>
              <a:t>, pohľad, sumarizovanie spracovanej témy</a:t>
            </a:r>
          </a:p>
          <a:p>
            <a:pPr>
              <a:lnSpc>
                <a:spcPct val="90000"/>
              </a:lnSpc>
            </a:pPr>
            <a:r>
              <a:rPr lang="sk-SK"/>
              <a:t>stručná charakteristika práce s hodnotením výsledkov a odhadom </a:t>
            </a:r>
            <a:r>
              <a:rPr lang="sk-SK">
                <a:solidFill>
                  <a:srgbClr val="CC0000"/>
                </a:solidFill>
              </a:rPr>
              <a:t>významu</a:t>
            </a:r>
            <a:r>
              <a:rPr lang="sk-SK"/>
              <a:t> pre </a:t>
            </a:r>
            <a:r>
              <a:rPr lang="sk-SK">
                <a:solidFill>
                  <a:srgbClr val="CC0000"/>
                </a:solidFill>
              </a:rPr>
              <a:t>teóriu a prax</a:t>
            </a:r>
          </a:p>
          <a:p>
            <a:pPr>
              <a:lnSpc>
                <a:spcPct val="90000"/>
              </a:lnSpc>
            </a:pPr>
            <a:r>
              <a:rPr lang="sk-SK"/>
              <a:t>môže obsahovať aj </a:t>
            </a:r>
            <a:r>
              <a:rPr lang="sk-SK">
                <a:solidFill>
                  <a:srgbClr val="CC0000"/>
                </a:solidFill>
              </a:rPr>
              <a:t>návrhy</a:t>
            </a:r>
            <a:r>
              <a:rPr lang="sk-SK"/>
              <a:t> pre ďalší výskum a riešenia</a:t>
            </a:r>
          </a:p>
          <a:p>
            <a:pPr>
              <a:lnSpc>
                <a:spcPct val="90000"/>
              </a:lnSpc>
            </a:pPr>
            <a:r>
              <a:rPr lang="sk-SK"/>
              <a:t>záver nadväzuje na výklad, teoretické poznatky  a úvahy v jadre práce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57200"/>
            <a:ext cx="8458200" cy="685800"/>
          </a:xfrm>
        </p:spPr>
        <p:txBody>
          <a:bodyPr/>
          <a:lstStyle/>
          <a:p>
            <a:pPr algn="ctr"/>
            <a:r>
              <a:rPr lang="sk-SK" sz="3600" b="1">
                <a:solidFill>
                  <a:srgbClr val="0000FF"/>
                </a:solidFill>
              </a:rPr>
              <a:t>ZOZNAM POUŽITEJ LITERATÚRY</a:t>
            </a:r>
          </a:p>
        </p:txBody>
      </p:sp>
      <p:sp>
        <p:nvSpPr>
          <p:cNvPr id="17411" name="Rectangle 3"/>
          <p:cNvSpPr>
            <a:spLocks noGrp="1" noChangeArrowheads="1"/>
          </p:cNvSpPr>
          <p:nvPr>
            <p:ph type="body" idx="1"/>
          </p:nvPr>
        </p:nvSpPr>
        <p:spPr>
          <a:xfrm>
            <a:off x="152400" y="2133600"/>
            <a:ext cx="8610600" cy="2209800"/>
          </a:xfrm>
        </p:spPr>
        <p:txBody>
          <a:bodyPr/>
          <a:lstStyle/>
          <a:p>
            <a:pPr>
              <a:lnSpc>
                <a:spcPct val="80000"/>
              </a:lnSpc>
            </a:pPr>
            <a:r>
              <a:rPr lang="sk-SK" sz="2800"/>
              <a:t>zoznam literatúry, ktorú pri prácu používame zoraďujeme </a:t>
            </a:r>
            <a:r>
              <a:rPr lang="sk-SK" sz="2800">
                <a:solidFill>
                  <a:srgbClr val="CC0000"/>
                </a:solidFill>
              </a:rPr>
              <a:t>podľa abecedy</a:t>
            </a:r>
          </a:p>
          <a:p>
            <a:pPr>
              <a:lnSpc>
                <a:spcPct val="80000"/>
              </a:lnSpc>
              <a:buFont typeface="Wingdings" pitchFamily="2" charset="2"/>
              <a:buNone/>
            </a:pPr>
            <a:endParaRPr lang="sk-SK" sz="2800">
              <a:solidFill>
                <a:srgbClr val="CC0000"/>
              </a:solidFill>
            </a:endParaRPr>
          </a:p>
          <a:p>
            <a:pPr>
              <a:lnSpc>
                <a:spcPct val="80000"/>
              </a:lnSpc>
            </a:pPr>
            <a:r>
              <a:rPr lang="sk-SK" sz="2800"/>
              <a:t>uvádzame ho na samostatnej strane a zahŕňame  do obsahu pod číslom (ako kapitolu)</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7" name="Rectangle 7"/>
          <p:cNvSpPr>
            <a:spLocks noChangeArrowheads="1"/>
          </p:cNvSpPr>
          <p:nvPr/>
        </p:nvSpPr>
        <p:spPr bwMode="auto">
          <a:xfrm>
            <a:off x="0" y="796925"/>
            <a:ext cx="9296400" cy="5715000"/>
          </a:xfrm>
          <a:prstGeom prst="rect">
            <a:avLst/>
          </a:prstGeom>
          <a:noFill/>
          <a:ln w="9525">
            <a:noFill/>
            <a:miter lim="800000"/>
            <a:headEnd/>
            <a:tailEnd/>
          </a:ln>
          <a:effectLst/>
        </p:spPr>
        <p:txBody>
          <a:bodyPr anchor="ctr">
            <a:spAutoFit/>
          </a:bodyPr>
          <a:lstStyle/>
          <a:p>
            <a:r>
              <a:rPr lang="sk-SK" sz="1600" b="1"/>
              <a:t>5</a:t>
            </a:r>
            <a:r>
              <a:rPr lang="sk-SK" sz="1600" b="1">
                <a:solidFill>
                  <a:srgbClr val="CC0000"/>
                </a:solidFill>
                <a:cs typeface="Arial" charset="0"/>
              </a:rPr>
              <a:t>■■</a:t>
            </a:r>
            <a:r>
              <a:rPr lang="sk-SK" sz="1600" b="1"/>
              <a:t>Zoznam použitej literatúry				</a:t>
            </a:r>
            <a:endParaRPr lang="sk-SK" sz="1200" b="1">
              <a:latin typeface="Comic Sans MS" pitchFamily="66" charset="0"/>
            </a:endParaRPr>
          </a:p>
          <a:p>
            <a:r>
              <a:rPr lang="sk-SK" sz="1600" b="1"/>
              <a:t>				</a:t>
            </a:r>
          </a:p>
          <a:p>
            <a:r>
              <a:rPr lang="sk-SK" sz="1600" b="1"/>
              <a:t>ÁBELOVÁ, J. 2006. </a:t>
            </a:r>
            <a:r>
              <a:rPr lang="sk-SK" sz="1600" b="1" i="1"/>
              <a:t>Vzory zmlúv, podaní žalôb. </a:t>
            </a:r>
            <a:r>
              <a:rPr lang="sk-SK" sz="1600" b="1"/>
              <a:t>Bratislava: Vydavateľstvo Práca, s. r. o., 2006.</a:t>
            </a:r>
          </a:p>
          <a:p>
            <a:r>
              <a:rPr lang="sk-SK" sz="1600" b="1"/>
              <a:t>.</a:t>
            </a:r>
          </a:p>
          <a:p>
            <a:r>
              <a:rPr lang="sk-SK" sz="1600" b="1"/>
              <a:t>.</a:t>
            </a:r>
          </a:p>
          <a:p>
            <a:r>
              <a:rPr lang="sk-SK" sz="1600" b="1"/>
              <a:t>NOVÁK, J. 2005. </a:t>
            </a:r>
            <a:r>
              <a:rPr lang="sk-SK" sz="1600" b="1" i="1"/>
              <a:t>Ekonomické vzdelanie – odbornosť alebo nevyhnutnosť?</a:t>
            </a:r>
            <a:r>
              <a:rPr lang="sk-SK" sz="1600" b="1"/>
              <a:t> Bratislava: Vyd. EKONÓM, 2005, s. 139 – 145.</a:t>
            </a:r>
          </a:p>
          <a:p>
            <a:r>
              <a:rPr lang="sk-SK" sz="1600" b="1"/>
              <a:t>.</a:t>
            </a:r>
          </a:p>
          <a:p>
            <a:r>
              <a:rPr lang="sk-SK" sz="1600" b="1"/>
              <a:t>TUREK, Ivan. 1999.</a:t>
            </a:r>
            <a:r>
              <a:rPr lang="sk-SK" sz="1600" b="1" i="1"/>
              <a:t> Ako písať záverečnú prácu.</a:t>
            </a:r>
            <a:r>
              <a:rPr lang="sk-SK" sz="1600" b="1"/>
              <a:t> Bratislava: Metodické centrum, 1999. 28 s. </a:t>
            </a:r>
          </a:p>
          <a:p>
            <a:r>
              <a:rPr lang="sk-SK" sz="1600" b="1"/>
              <a:t>.</a:t>
            </a:r>
          </a:p>
          <a:p>
            <a:r>
              <a:rPr lang="sk-SK" sz="1600" b="1"/>
              <a:t>VELICHOVÁ, Ľ. 2010. </a:t>
            </a:r>
            <a:r>
              <a:rPr lang="sk-SK" sz="1600" b="1" i="1"/>
              <a:t>Didaktika cvičnej firmy – teória a prax. </a:t>
            </a:r>
            <a:r>
              <a:rPr lang="sk-SK" sz="1600" b="1"/>
              <a:t>Bratislava: Vyd. EKONÓM, 2010.</a:t>
            </a:r>
          </a:p>
          <a:p>
            <a:r>
              <a:rPr lang="sk-SK" sz="1600" b="1"/>
              <a:t>.</a:t>
            </a:r>
          </a:p>
          <a:p>
            <a:r>
              <a:rPr lang="sk-SK" sz="1600" b="1"/>
              <a:t>.</a:t>
            </a:r>
          </a:p>
          <a:p>
            <a:r>
              <a:rPr lang="sk-SK" sz="1600" b="1"/>
              <a:t>Zákon č. 131/2002 Z. z. o vysokých školách v znení neskorších predpisov. </a:t>
            </a:r>
          </a:p>
          <a:p>
            <a:r>
              <a:rPr lang="sk-SK" sz="1600" b="1"/>
              <a:t>Zákon č. 530/2003 Z. z. o obchodnom registri v znení neskorších predpisov. </a:t>
            </a:r>
          </a:p>
          <a:p>
            <a:r>
              <a:rPr lang="sk-SK" sz="1600" b="1"/>
              <a:t>.</a:t>
            </a:r>
          </a:p>
          <a:p>
            <a:r>
              <a:rPr lang="sk-SK" sz="1600" b="1"/>
              <a:t>internetové zdroje</a:t>
            </a:r>
          </a:p>
          <a:p>
            <a:r>
              <a:rPr lang="sk-SK" sz="1600" b="1">
                <a:hlinkClick r:id="rId2"/>
              </a:rPr>
              <a:t>www.civil.gov.sk</a:t>
            </a:r>
            <a:endParaRPr lang="sk-SK" sz="1600" b="1"/>
          </a:p>
          <a:p>
            <a:r>
              <a:rPr lang="sk-SK" sz="1600" b="1">
                <a:hlinkClick r:id="rId3"/>
              </a:rPr>
              <a:t>www.orsr.sk</a:t>
            </a:r>
            <a:endParaRPr lang="sk-SK" sz="1600" b="1"/>
          </a:p>
          <a:p>
            <a:r>
              <a:rPr lang="sk-SK" sz="1600" b="1">
                <a:hlinkClick r:id="rId4"/>
              </a:rPr>
              <a:t>www.zrsr.sk</a:t>
            </a:r>
            <a:endParaRPr lang="sk-SK" sz="1600" b="1"/>
          </a:p>
          <a:p>
            <a:r>
              <a:rPr lang="sk-SK" sz="1600" b="1">
                <a:hlinkClick r:id="rId5"/>
              </a:rPr>
              <a:t>www.vszp.sk</a:t>
            </a:r>
            <a:endParaRPr lang="sk-SK" sz="1600" b="1"/>
          </a:p>
          <a:p>
            <a:endParaRPr lang="sk-SK" sz="1600" b="1"/>
          </a:p>
          <a:p>
            <a:pPr eaLnBrk="0" hangingPunct="0"/>
            <a:endParaRPr lang="sk-SK" sz="1600" b="1"/>
          </a:p>
        </p:txBody>
      </p:sp>
      <p:sp>
        <p:nvSpPr>
          <p:cNvPr id="56328" name="Rectangle 8"/>
          <p:cNvSpPr>
            <a:spLocks noChangeArrowheads="1"/>
          </p:cNvSpPr>
          <p:nvPr/>
        </p:nvSpPr>
        <p:spPr bwMode="auto">
          <a:xfrm>
            <a:off x="4800600" y="152400"/>
            <a:ext cx="4167188" cy="366713"/>
          </a:xfrm>
          <a:prstGeom prst="rect">
            <a:avLst/>
          </a:prstGeom>
          <a:noFill/>
          <a:ln w="9525">
            <a:noFill/>
            <a:miter lim="800000"/>
            <a:headEnd/>
            <a:tailEnd/>
          </a:ln>
          <a:effectLst/>
        </p:spPr>
        <p:txBody>
          <a:bodyPr wrap="none">
            <a:spAutoFit/>
          </a:bodyPr>
          <a:lstStyle/>
          <a:p>
            <a:r>
              <a:rPr lang="sk-SK" sz="1800" b="1" i="1">
                <a:latin typeface="Comic Sans MS" pitchFamily="66" charset="0"/>
              </a:rPr>
              <a:t>ukážka  zoznamu použitej literatúry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81000"/>
            <a:ext cx="8229600" cy="609600"/>
          </a:xfrm>
        </p:spPr>
        <p:txBody>
          <a:bodyPr/>
          <a:lstStyle/>
          <a:p>
            <a:pPr algn="ctr"/>
            <a:r>
              <a:rPr lang="sk-SK" sz="3600">
                <a:solidFill>
                  <a:schemeClr val="bg2"/>
                </a:solidFill>
                <a:latin typeface="Arial Black" pitchFamily="34" charset="0"/>
              </a:rPr>
              <a:t>PRÍLOHY</a:t>
            </a:r>
          </a:p>
        </p:txBody>
      </p:sp>
      <p:sp>
        <p:nvSpPr>
          <p:cNvPr id="19459" name="Rectangle 3"/>
          <p:cNvSpPr>
            <a:spLocks noGrp="1" noChangeArrowheads="1"/>
          </p:cNvSpPr>
          <p:nvPr>
            <p:ph type="body" idx="1"/>
          </p:nvPr>
        </p:nvSpPr>
        <p:spPr>
          <a:xfrm>
            <a:off x="0" y="990600"/>
            <a:ext cx="9144000" cy="4876800"/>
          </a:xfrm>
        </p:spPr>
        <p:txBody>
          <a:bodyPr/>
          <a:lstStyle/>
          <a:p>
            <a:r>
              <a:rPr lang="sk-SK" sz="2400"/>
              <a:t>práca môže a nemusí mať prílohy (podľa zváženia autora práce)</a:t>
            </a:r>
          </a:p>
          <a:p>
            <a:r>
              <a:rPr lang="sk-SK" sz="2400"/>
              <a:t>hlbšie nimi vysvetľujeme  a dokresľujeme metódy, ktoré uvádzame v hlavnom texte</a:t>
            </a:r>
          </a:p>
          <a:p>
            <a:r>
              <a:rPr lang="sk-SK" sz="2400"/>
              <a:t>každú prílohu začíname </a:t>
            </a:r>
            <a:r>
              <a:rPr lang="sk-SK" sz="2400">
                <a:solidFill>
                  <a:srgbClr val="CC0000"/>
                </a:solidFill>
              </a:rPr>
              <a:t>na novej strane</a:t>
            </a:r>
            <a:r>
              <a:rPr lang="sk-SK" sz="2400"/>
              <a:t>, označujeme samostatným veľkým písmenom (</a:t>
            </a:r>
            <a:r>
              <a:rPr lang="sk-SK" sz="2400" i="1"/>
              <a:t>Príloha A, Príloha B...)</a:t>
            </a:r>
          </a:p>
          <a:p>
            <a:r>
              <a:rPr lang="sk-SK" sz="2400"/>
              <a:t>číslovanie strán príloh nadväzuje na priebežné číslovanie strán hlavného textu </a:t>
            </a:r>
          </a:p>
          <a:p>
            <a:r>
              <a:rPr lang="sk-SK" sz="2400"/>
              <a:t>medzi prílohy patria:</a:t>
            </a:r>
          </a:p>
          <a:p>
            <a:pPr>
              <a:buFont typeface="Wingdings" pitchFamily="2" charset="2"/>
              <a:buNone/>
            </a:pPr>
            <a:r>
              <a:rPr lang="sk-SK" sz="2400"/>
              <a:t>	Formuláre: 		dotazníky, osnovy rozhovorov, ukážky 				listov, pozorovacie, štatistické hárky</a:t>
            </a:r>
          </a:p>
          <a:p>
            <a:pPr>
              <a:buFont typeface="Wingdings" pitchFamily="2" charset="2"/>
              <a:buNone/>
            </a:pPr>
            <a:r>
              <a:rPr lang="sk-SK" sz="2400"/>
              <a:t>	Osobitné materiály: 	mapy, originálne fotografie... </a:t>
            </a:r>
          </a:p>
          <a:p>
            <a:pPr>
              <a:buFont typeface="Wingdings" pitchFamily="2" charset="2"/>
              <a:buNone/>
            </a:pPr>
            <a:r>
              <a:rPr lang="sk-SK" sz="2400"/>
              <a:t>	Opis zariadenia, techniky alebo počítačových programov</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457200"/>
            <a:ext cx="8229600" cy="685800"/>
          </a:xfrm>
        </p:spPr>
        <p:txBody>
          <a:bodyPr/>
          <a:lstStyle/>
          <a:p>
            <a:r>
              <a:rPr lang="sk-SK" sz="4000">
                <a:solidFill>
                  <a:schemeClr val="bg2"/>
                </a:solidFill>
                <a:latin typeface="Arial Black" pitchFamily="34" charset="0"/>
              </a:rPr>
              <a:t>HLAVNÉ ČASTI PRÁCE</a:t>
            </a:r>
          </a:p>
        </p:txBody>
      </p:sp>
      <p:sp>
        <p:nvSpPr>
          <p:cNvPr id="3075" name="Rectangle 3"/>
          <p:cNvSpPr>
            <a:spLocks noGrp="1" noChangeArrowheads="1"/>
          </p:cNvSpPr>
          <p:nvPr>
            <p:ph type="body" idx="1"/>
          </p:nvPr>
        </p:nvSpPr>
        <p:spPr>
          <a:xfrm>
            <a:off x="457200" y="1447800"/>
            <a:ext cx="8686800" cy="4876800"/>
          </a:xfrm>
        </p:spPr>
        <p:txBody>
          <a:bodyPr/>
          <a:lstStyle/>
          <a:p>
            <a:pPr>
              <a:buFont typeface="Wingdings" pitchFamily="2" charset="2"/>
              <a:buNone/>
            </a:pPr>
            <a:endParaRPr lang="sk-SK" sz="2400">
              <a:latin typeface="Arial Black" pitchFamily="34" charset="0"/>
            </a:endParaRPr>
          </a:p>
          <a:p>
            <a:pPr>
              <a:buFont typeface="Wingdings" pitchFamily="2" charset="2"/>
              <a:buNone/>
            </a:pPr>
            <a:r>
              <a:rPr lang="sk-SK" sz="2400" b="1">
                <a:solidFill>
                  <a:srgbClr val="CC0000"/>
                </a:solidFill>
              </a:rPr>
              <a:t>1. Titulný list</a:t>
            </a:r>
          </a:p>
          <a:p>
            <a:pPr>
              <a:buFont typeface="Wingdings" pitchFamily="2" charset="2"/>
              <a:buNone/>
            </a:pPr>
            <a:r>
              <a:rPr lang="sk-SK" sz="2400" b="1">
                <a:solidFill>
                  <a:srgbClr val="CC0000"/>
                </a:solidFill>
              </a:rPr>
              <a:t>2. Čestné vyhlásenie</a:t>
            </a:r>
          </a:p>
          <a:p>
            <a:pPr>
              <a:buFont typeface="Wingdings" pitchFamily="2" charset="2"/>
              <a:buNone/>
            </a:pPr>
            <a:r>
              <a:rPr lang="sk-SK" sz="2400" b="1">
                <a:solidFill>
                  <a:srgbClr val="CC0000"/>
                </a:solidFill>
              </a:rPr>
              <a:t>3. Obsah</a:t>
            </a:r>
          </a:p>
          <a:p>
            <a:pPr>
              <a:buFont typeface="Wingdings" pitchFamily="2" charset="2"/>
              <a:buNone/>
            </a:pPr>
            <a:r>
              <a:rPr lang="sk-SK" sz="2400" b="1">
                <a:solidFill>
                  <a:srgbClr val="CC0000"/>
                </a:solidFill>
              </a:rPr>
              <a:t>4. Úvod (začína číslom strany 4, resp. stranou 5)</a:t>
            </a:r>
          </a:p>
          <a:p>
            <a:pPr>
              <a:buFont typeface="Wingdings" pitchFamily="2" charset="2"/>
              <a:buNone/>
            </a:pPr>
            <a:r>
              <a:rPr lang="sk-SK" sz="2400" b="1">
                <a:solidFill>
                  <a:srgbClr val="CC0000"/>
                </a:solidFill>
              </a:rPr>
              <a:t>5. Jadro práce/hlavný text </a:t>
            </a:r>
          </a:p>
          <a:p>
            <a:pPr>
              <a:buFont typeface="Wingdings" pitchFamily="2" charset="2"/>
              <a:buNone/>
            </a:pPr>
            <a:r>
              <a:rPr lang="sk-SK" sz="2400" b="1">
                <a:solidFill>
                  <a:srgbClr val="CC0000"/>
                </a:solidFill>
              </a:rPr>
              <a:t>6. Záver</a:t>
            </a:r>
          </a:p>
          <a:p>
            <a:pPr>
              <a:buFont typeface="Wingdings" pitchFamily="2" charset="2"/>
              <a:buNone/>
            </a:pPr>
            <a:r>
              <a:rPr lang="sk-SK" sz="2400" b="1">
                <a:solidFill>
                  <a:srgbClr val="CC0000"/>
                </a:solidFill>
              </a:rPr>
              <a:t>7. Zoznam použitej literatúry</a:t>
            </a:r>
          </a:p>
          <a:p>
            <a:pPr>
              <a:buFont typeface="Wingdings" pitchFamily="2" charset="2"/>
              <a:buNone/>
            </a:pPr>
            <a:r>
              <a:rPr lang="sk-SK" sz="2400" b="1">
                <a:solidFill>
                  <a:srgbClr val="CC0000"/>
                </a:solidFill>
              </a:rPr>
              <a:t>8. Prílohy (ak ich v práci máme)</a:t>
            </a:r>
          </a:p>
          <a:p>
            <a:pPr>
              <a:buFont typeface="Wingdings" pitchFamily="2" charset="2"/>
              <a:buNone/>
            </a:pPr>
            <a:endParaRPr lang="sk-SK" sz="2400" b="1">
              <a:solidFill>
                <a:srgbClr val="CC0000"/>
              </a:solidFill>
            </a:endParaRPr>
          </a:p>
          <a:p>
            <a:pPr>
              <a:buFont typeface="Wingdings" pitchFamily="2" charset="2"/>
              <a:buNone/>
            </a:pPr>
            <a:endParaRPr lang="sk-SK" sz="2400" b="1">
              <a:solidFill>
                <a:srgbClr val="CC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4"/>
          <p:cNvSpPr>
            <a:spLocks noChangeArrowheads="1"/>
          </p:cNvSpPr>
          <p:nvPr/>
        </p:nvSpPr>
        <p:spPr bwMode="auto">
          <a:xfrm>
            <a:off x="762000" y="247650"/>
            <a:ext cx="7696200" cy="6610350"/>
          </a:xfrm>
          <a:prstGeom prst="rect">
            <a:avLst/>
          </a:prstGeom>
          <a:noFill/>
          <a:ln w="9525">
            <a:noFill/>
            <a:miter lim="800000"/>
            <a:headEnd/>
            <a:tailEnd/>
          </a:ln>
          <a:effectLst/>
        </p:spPr>
        <p:txBody>
          <a:bodyPr anchor="ctr">
            <a:spAutoFit/>
          </a:bodyPr>
          <a:lstStyle/>
          <a:p>
            <a:r>
              <a:rPr lang="sk-SK" sz="900"/>
              <a:t>					Príloha A (ukážka)</a:t>
            </a:r>
          </a:p>
          <a:p>
            <a:r>
              <a:rPr lang="sk-SK" sz="1400" b="1"/>
              <a:t>D O T A Z N Í K pre uchádzača o zamestnanie</a:t>
            </a:r>
            <a:endParaRPr lang="sk-SK" sz="1400"/>
          </a:p>
          <a:p>
            <a:r>
              <a:rPr lang="sk-SK" sz="1400" b="1"/>
              <a:t>na miesto</a:t>
            </a:r>
            <a:r>
              <a:rPr lang="sk-SK" sz="1400"/>
              <a:t>: .........................................................................................</a:t>
            </a:r>
          </a:p>
          <a:p>
            <a:r>
              <a:rPr lang="sk-SK" sz="1400" b="1"/>
              <a:t>Priezvisko, meno, titul</a:t>
            </a:r>
            <a:r>
              <a:rPr lang="sk-SK" sz="1400"/>
              <a:t>: ......................................</a:t>
            </a:r>
            <a:r>
              <a:rPr lang="sk-SK" sz="1400" b="1"/>
              <a:t>narodený</a:t>
            </a:r>
            <a:r>
              <a:rPr lang="sk-SK" sz="1400"/>
              <a:t>: ..................</a:t>
            </a:r>
          </a:p>
          <a:p>
            <a:r>
              <a:rPr lang="sk-SK" sz="1400" b="1"/>
              <a:t>Bydlisko</a:t>
            </a:r>
            <a:r>
              <a:rPr lang="sk-SK" sz="1400"/>
              <a:t>: ..............................................................</a:t>
            </a:r>
            <a:r>
              <a:rPr lang="sk-SK" sz="1400" b="1"/>
              <a:t>telefón</a:t>
            </a:r>
            <a:r>
              <a:rPr lang="sk-SK" sz="1400"/>
              <a:t>:..................</a:t>
            </a:r>
          </a:p>
          <a:p>
            <a:r>
              <a:rPr lang="sk-SK" sz="1400" b="1"/>
              <a:t>Vzdelanie</a:t>
            </a:r>
            <a:r>
              <a:rPr lang="sk-SK" sz="1400"/>
              <a:t> (škola, odbornosť) ................................................................</a:t>
            </a:r>
          </a:p>
          <a:p>
            <a:r>
              <a:rPr lang="sk-SK" sz="1400" b="1"/>
              <a:t>Odborné kurzy</a:t>
            </a:r>
            <a:r>
              <a:rPr lang="sk-SK" sz="1400"/>
              <a:t>: ...................................................................................</a:t>
            </a:r>
          </a:p>
          <a:p>
            <a:r>
              <a:rPr lang="sk-SK" sz="1400"/>
              <a:t>.........................................................................................................</a:t>
            </a:r>
          </a:p>
          <a:p>
            <a:r>
              <a:rPr lang="sk-SK" sz="1400" b="1"/>
              <a:t>Znalosť PC</a:t>
            </a:r>
            <a:r>
              <a:rPr lang="sk-SK" sz="1400"/>
              <a:t> (aké programy, na akej úrovni): ............................................</a:t>
            </a:r>
          </a:p>
          <a:p>
            <a:r>
              <a:rPr lang="sk-SK" sz="1400"/>
              <a:t>.........................................................................................................</a:t>
            </a:r>
          </a:p>
          <a:p>
            <a:r>
              <a:rPr lang="sk-SK" sz="1400"/>
              <a:t>.........................................................................................................</a:t>
            </a:r>
          </a:p>
          <a:p>
            <a:r>
              <a:rPr lang="sk-SK" sz="1400" b="1"/>
              <a:t>Jazykové znalosti</a:t>
            </a:r>
            <a:r>
              <a:rPr lang="sk-SK" sz="1400"/>
              <a:t> (uveďte jazyk, stupeň znalosti): ...................................</a:t>
            </a:r>
          </a:p>
          <a:p>
            <a:r>
              <a:rPr lang="sk-SK" sz="1400"/>
              <a:t>.........................................................................................................</a:t>
            </a:r>
          </a:p>
          <a:p>
            <a:r>
              <a:rPr lang="sk-SK" sz="1400" b="1"/>
              <a:t>Zamestnanie teraz alebo posledné</a:t>
            </a:r>
            <a:r>
              <a:rPr lang="sk-SK" sz="1400"/>
              <a:t> (názov, sídlo zamestnávateľa): ..............</a:t>
            </a:r>
          </a:p>
          <a:p>
            <a:r>
              <a:rPr lang="sk-SK" sz="1400"/>
              <a:t>.........................................................................................................</a:t>
            </a:r>
          </a:p>
          <a:p>
            <a:r>
              <a:rPr lang="sk-SK" sz="1400"/>
              <a:t>.........................................................................................................</a:t>
            </a:r>
          </a:p>
          <a:p>
            <a:r>
              <a:rPr lang="sk-SK" sz="1400" b="1"/>
              <a:t>Vykonávaná činnosť</a:t>
            </a:r>
            <a:r>
              <a:rPr lang="sk-SK" sz="1400"/>
              <a:t> (ako dlho, uviesť druh): ..........................................</a:t>
            </a:r>
          </a:p>
          <a:p>
            <a:r>
              <a:rPr lang="sk-SK" sz="1400"/>
              <a:t>.........................................................................................................</a:t>
            </a:r>
          </a:p>
          <a:p>
            <a:r>
              <a:rPr lang="sk-SK" sz="1400" b="1"/>
              <a:t>Čo očakávate od tejto práce?</a:t>
            </a:r>
            <a:r>
              <a:rPr lang="sk-SK" sz="1400"/>
              <a:t> .................................................................</a:t>
            </a:r>
          </a:p>
          <a:p>
            <a:r>
              <a:rPr lang="sk-SK" sz="1400"/>
              <a:t>..........................................................................................................</a:t>
            </a:r>
          </a:p>
          <a:p>
            <a:r>
              <a:rPr lang="sk-SK" sz="1400"/>
              <a:t>..........................................................................................................</a:t>
            </a:r>
          </a:p>
          <a:p>
            <a:r>
              <a:rPr lang="sk-SK" sz="1400" b="1"/>
              <a:t>Podľa</a:t>
            </a:r>
            <a:r>
              <a:rPr lang="sk-SK" sz="1400"/>
              <a:t> </a:t>
            </a:r>
            <a:r>
              <a:rPr lang="sk-SK" sz="1400" b="1"/>
              <a:t>Vášho názoru spĺňate požiadavky pre úspešný výkon? </a:t>
            </a:r>
            <a:endParaRPr lang="sk-SK" sz="1400"/>
          </a:p>
          <a:p>
            <a:r>
              <a:rPr lang="sk-SK" sz="1400"/>
              <a:t>...........................................................................................................</a:t>
            </a:r>
          </a:p>
          <a:p>
            <a:r>
              <a:rPr lang="sk-SK" sz="1400" b="1"/>
              <a:t>Aký plat očakávate? (</a:t>
            </a:r>
            <a:r>
              <a:rPr lang="sk-SK" sz="1400"/>
              <a:t>vypíšte prosím číslom!) ..........................................</a:t>
            </a:r>
          </a:p>
          <a:p>
            <a:r>
              <a:rPr lang="sk-SK" sz="1400" b="1"/>
              <a:t>Kedy môžete nastúpiť?</a:t>
            </a:r>
            <a:r>
              <a:rPr lang="sk-SK" sz="1400"/>
              <a:t> .......................................................................... </a:t>
            </a:r>
          </a:p>
          <a:p>
            <a:r>
              <a:rPr lang="sk-SK" sz="1400" b="1"/>
              <a:t>Kto môže podať referencie o Vašej práci?</a:t>
            </a:r>
            <a:r>
              <a:rPr lang="sk-SK" sz="1400"/>
              <a:t> (uveďte meno, funkciu, organizácie, adresu a číslo telefónu, príp. iný kontakt).</a:t>
            </a:r>
          </a:p>
          <a:p>
            <a:r>
              <a:rPr lang="sk-SK" sz="1400"/>
              <a:t>...........................................................................................................</a:t>
            </a:r>
          </a:p>
          <a:p>
            <a:r>
              <a:rPr lang="sk-SK" sz="1400"/>
              <a:t>Kysucké Nové Mesto, dňa:			Podpis uchádzača:</a:t>
            </a:r>
          </a:p>
          <a:p>
            <a:r>
              <a:rPr lang="sk-SK" sz="140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381000"/>
            <a:ext cx="8229600" cy="533400"/>
          </a:xfrm>
        </p:spPr>
        <p:txBody>
          <a:bodyPr/>
          <a:lstStyle/>
          <a:p>
            <a:pPr algn="ctr"/>
            <a:r>
              <a:rPr lang="sk-SK" sz="3600">
                <a:solidFill>
                  <a:schemeClr val="bg2"/>
                </a:solidFill>
                <a:latin typeface="Arial Black" pitchFamily="34" charset="0"/>
              </a:rPr>
              <a:t>FORMÁLNA ÚPRAVA PRÁCE</a:t>
            </a:r>
          </a:p>
        </p:txBody>
      </p:sp>
      <p:sp>
        <p:nvSpPr>
          <p:cNvPr id="60419" name="Rectangle 3"/>
          <p:cNvSpPr>
            <a:spLocks noGrp="1" noChangeArrowheads="1"/>
          </p:cNvSpPr>
          <p:nvPr>
            <p:ph type="body" idx="1"/>
          </p:nvPr>
        </p:nvSpPr>
        <p:spPr>
          <a:xfrm>
            <a:off x="457200" y="990600"/>
            <a:ext cx="8229600" cy="4876800"/>
          </a:xfrm>
        </p:spPr>
        <p:txBody>
          <a:bodyPr/>
          <a:lstStyle/>
          <a:p>
            <a:r>
              <a:rPr lang="sk-SK" sz="2400"/>
              <a:t>prácu píšeme v 1. osobe množného čísla (v práci sme sa zamerali, skúmali sme, spracovali sme...)</a:t>
            </a:r>
          </a:p>
          <a:p>
            <a:r>
              <a:rPr lang="sk-SK" sz="2400"/>
              <a:t>odporúčaný typ písma: 	Times New Roman, veľkosť  12</a:t>
            </a:r>
          </a:p>
          <a:p>
            <a:r>
              <a:rPr lang="sk-SK" sz="2400"/>
              <a:t>nastavenia strán: 	riadkovanie = 1,5</a:t>
            </a:r>
          </a:p>
          <a:p>
            <a:pPr>
              <a:buFont typeface="Wingdings" pitchFamily="2" charset="2"/>
              <a:buNone/>
            </a:pPr>
            <a:r>
              <a:rPr lang="sk-SK" sz="2400"/>
              <a:t>					okraje: ľavý 3,5 cm</a:t>
            </a:r>
          </a:p>
          <a:p>
            <a:pPr>
              <a:buFont typeface="Wingdings" pitchFamily="2" charset="2"/>
              <a:buNone/>
            </a:pPr>
            <a:r>
              <a:rPr lang="sk-SK" sz="2400"/>
              <a:t>					            pravý 2,0 cm</a:t>
            </a:r>
          </a:p>
          <a:p>
            <a:pPr>
              <a:buFont typeface="Wingdings" pitchFamily="2" charset="2"/>
              <a:buNone/>
            </a:pPr>
            <a:r>
              <a:rPr lang="sk-SK" sz="2400"/>
              <a:t>					            horný a spodný 2,5 cm </a:t>
            </a:r>
          </a:p>
          <a:p>
            <a:r>
              <a:rPr lang="sk-SK" sz="2400"/>
              <a:t>číslovanie strán dolu v strede</a:t>
            </a:r>
          </a:p>
          <a:p>
            <a:r>
              <a:rPr lang="sk-SK" sz="2400"/>
              <a:t>pravý okraj upravíme do bloku – zarovnáme ho </a:t>
            </a:r>
          </a:p>
          <a:p>
            <a:r>
              <a:rPr lang="sk-SK" sz="2400"/>
              <a:t>text práce členíme na odseky, ktoré sa začínajú zarážkou tabulátora od ľavého okraja</a:t>
            </a:r>
          </a:p>
          <a:p>
            <a:r>
              <a:rPr lang="sk-SK" sz="2400"/>
              <a:t>prácu viažeme pomocou rýchloviazača s priesvitným obalom na vrchu</a:t>
            </a:r>
            <a:endParaRPr lang="en-US" sz="2400">
              <a:cs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621" name="Group 181"/>
          <p:cNvGraphicFramePr>
            <a:graphicFrameLocks noGrp="1"/>
          </p:cNvGraphicFramePr>
          <p:nvPr/>
        </p:nvGraphicFramePr>
        <p:xfrm>
          <a:off x="381000" y="1066800"/>
          <a:ext cx="8458200" cy="1212850"/>
        </p:xfrm>
        <a:graphic>
          <a:graphicData uri="http://schemas.openxmlformats.org/drawingml/2006/table">
            <a:tbl>
              <a:tblPr/>
              <a:tblGrid>
                <a:gridCol w="468313"/>
                <a:gridCol w="6872287"/>
                <a:gridCol w="1117600"/>
              </a:tblGrid>
              <a:tr h="274638">
                <a:tc gridSpan="2">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k-SK" sz="1400" b="1" i="0" u="none" strike="noStrike" cap="none" normalizeH="0" baseline="0" smtClean="0">
                          <a:ln>
                            <a:noFill/>
                          </a:ln>
                          <a:solidFill>
                            <a:schemeClr val="tx1"/>
                          </a:solidFill>
                          <a:effectLst/>
                          <a:latin typeface="Times New Roman" pitchFamily="18" charset="0"/>
                          <a:cs typeface="Times New Roman" pitchFamily="18" charset="0"/>
                        </a:rPr>
                        <a:t>Kritéria hodnotenia ročníkovej práce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sk-SK"/>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k-SK" sz="1400" b="1" i="0" u="none" strike="noStrike" cap="none" normalizeH="0" baseline="0" smtClean="0">
                          <a:ln>
                            <a:noFill/>
                          </a:ln>
                          <a:solidFill>
                            <a:schemeClr val="tx1"/>
                          </a:solidFill>
                          <a:effectLst/>
                          <a:latin typeface="Times New Roman" pitchFamily="18" charset="0"/>
                          <a:cs typeface="Times New Roman" pitchFamily="18" charset="0"/>
                        </a:rPr>
                        <a:t>Počet bodov</a:t>
                      </a:r>
                      <a:endParaRPr kumimoji="0" lang="sk-SK"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k-SK" sz="1400" b="1" i="0" u="none" strike="noStrike" cap="none" normalizeH="0" baseline="0" smtClean="0">
                          <a:ln>
                            <a:noFill/>
                          </a:ln>
                          <a:solidFill>
                            <a:schemeClr val="tx1"/>
                          </a:solidFill>
                          <a:effectLst/>
                          <a:latin typeface="Times New Roman" pitchFamily="18" charset="0"/>
                          <a:cs typeface="Times New Roman" pitchFamily="18" charset="0"/>
                        </a:rPr>
                        <a:t>1.</a:t>
                      </a:r>
                      <a:endParaRPr kumimoji="0" lang="sk-SK"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k-SK" sz="1400" b="1" i="0" u="none" strike="noStrike" cap="none" normalizeH="0" baseline="0" smtClean="0">
                          <a:ln>
                            <a:noFill/>
                          </a:ln>
                          <a:solidFill>
                            <a:schemeClr val="tx1"/>
                          </a:solidFill>
                          <a:effectLst/>
                          <a:latin typeface="Times New Roman" pitchFamily="18" charset="0"/>
                          <a:cs typeface="Times New Roman" pitchFamily="18" charset="0"/>
                        </a:rPr>
                        <a:t>Stanovenie cieľa práce a miera jeho splnenia (0-15 bodov)</a:t>
                      </a:r>
                      <a:endParaRPr kumimoji="0" lang="sk-SK"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sk-SK"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k-SK" sz="1400" b="1" i="0" u="none" strike="noStrike" cap="none" normalizeH="0" baseline="0" smtClean="0">
                          <a:ln>
                            <a:noFill/>
                          </a:ln>
                          <a:solidFill>
                            <a:schemeClr val="tx1"/>
                          </a:solidFill>
                          <a:effectLst/>
                          <a:latin typeface="Times New Roman" pitchFamily="18" charset="0"/>
                          <a:cs typeface="Times New Roman" pitchFamily="18" charset="0"/>
                        </a:rPr>
                        <a:t>2.   </a:t>
                      </a:r>
                      <a:endParaRPr kumimoji="0" lang="sk-SK"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k-SK" sz="1400" b="1" i="0" u="none" strike="noStrike" cap="none" normalizeH="0" baseline="0" smtClean="0">
                          <a:ln>
                            <a:noFill/>
                          </a:ln>
                          <a:solidFill>
                            <a:schemeClr val="tx1"/>
                          </a:solidFill>
                          <a:effectLst/>
                          <a:latin typeface="Times New Roman" pitchFamily="18" charset="0"/>
                          <a:cs typeface="Times New Roman" pitchFamily="18" charset="0"/>
                        </a:rPr>
                        <a:t>Štruktúra – obsahová, štylistická úroveň práce, formálna úprava  (0 – 15bodov)</a:t>
                      </a:r>
                      <a:endParaRPr kumimoji="0" lang="sk-SK"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sk-SK"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k-SK" sz="1400" b="1" i="0" u="none" strike="noStrike" cap="none" normalizeH="0" baseline="0" smtClean="0">
                          <a:ln>
                            <a:noFill/>
                          </a:ln>
                          <a:solidFill>
                            <a:schemeClr val="tx1"/>
                          </a:solidFill>
                          <a:effectLst/>
                          <a:latin typeface="Times New Roman" pitchFamily="18" charset="0"/>
                          <a:cs typeface="Times New Roman" pitchFamily="18" charset="0"/>
                        </a:rPr>
                        <a:t>3. </a:t>
                      </a:r>
                      <a:endParaRPr kumimoji="0" lang="sk-SK"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k-SK" sz="1400" b="1" i="0" u="none" strike="noStrike" cap="none" normalizeH="0" baseline="0" smtClean="0">
                          <a:ln>
                            <a:noFill/>
                          </a:ln>
                          <a:solidFill>
                            <a:schemeClr val="tx1"/>
                          </a:solidFill>
                          <a:effectLst/>
                          <a:latin typeface="Times New Roman" pitchFamily="18" charset="0"/>
                          <a:cs typeface="Times New Roman" pitchFamily="18" charset="0"/>
                        </a:rPr>
                        <a:t>Kvalita spracovania témy (0 – 20 bodov)</a:t>
                      </a:r>
                      <a:endParaRPr kumimoji="0" lang="sk-SK"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sk-SK"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61525" name="Group 85"/>
          <p:cNvGraphicFramePr>
            <a:graphicFrameLocks noGrp="1"/>
          </p:cNvGraphicFramePr>
          <p:nvPr/>
        </p:nvGraphicFramePr>
        <p:xfrm>
          <a:off x="381000" y="2438400"/>
          <a:ext cx="8458200" cy="1676400"/>
        </p:xfrm>
        <a:graphic>
          <a:graphicData uri="http://schemas.openxmlformats.org/drawingml/2006/table">
            <a:tbl>
              <a:tblPr/>
              <a:tblGrid>
                <a:gridCol w="8458200"/>
              </a:tblGrid>
              <a:tr h="16764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sk-SK" sz="1400" b="1" i="0" u="none" strike="noStrike" cap="none" normalizeH="0" baseline="0" smtClean="0">
                          <a:ln>
                            <a:noFill/>
                          </a:ln>
                          <a:solidFill>
                            <a:schemeClr val="tx1"/>
                          </a:solidFill>
                          <a:effectLst/>
                          <a:latin typeface="Times New Roman" pitchFamily="18" charset="0"/>
                        </a:rPr>
                        <a:t>Ťažiskové a hodnotiace pripomienky: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1526" name="Rectangle 86"/>
          <p:cNvSpPr>
            <a:spLocks noChangeArrowheads="1"/>
          </p:cNvSpPr>
          <p:nvPr/>
        </p:nvSpPr>
        <p:spPr bwMode="auto">
          <a:xfrm>
            <a:off x="381000" y="4114800"/>
            <a:ext cx="2773363" cy="1368425"/>
          </a:xfrm>
          <a:prstGeom prst="rect">
            <a:avLst/>
          </a:prstGeom>
          <a:noFill/>
          <a:ln w="9525">
            <a:noFill/>
            <a:miter lim="800000"/>
            <a:headEnd/>
            <a:tailEnd/>
          </a:ln>
          <a:effectLst/>
        </p:spPr>
        <p:txBody>
          <a:bodyPr wrap="none" anchor="ctr">
            <a:spAutoFit/>
          </a:bodyPr>
          <a:lstStyle/>
          <a:p>
            <a:r>
              <a:rPr lang="sk-SK" sz="1400">
                <a:latin typeface="Times New Roman" pitchFamily="18" charset="0"/>
                <a:cs typeface="Times New Roman" pitchFamily="18" charset="0"/>
              </a:rPr>
              <a:t>Hodnotenie klasifikačným stupňom:</a:t>
            </a:r>
            <a:endParaRPr lang="sk-SK" sz="1000"/>
          </a:p>
          <a:p>
            <a:pPr eaLnBrk="0" hangingPunct="0"/>
            <a:r>
              <a:rPr lang="sk-SK" sz="1400">
                <a:latin typeface="Times New Roman" pitchFamily="18" charset="0"/>
                <a:cs typeface="Times New Roman" pitchFamily="18" charset="0"/>
              </a:rPr>
              <a:t>41 – 50 bodov = výborne</a:t>
            </a:r>
            <a:endParaRPr lang="sk-SK" sz="1000"/>
          </a:p>
          <a:p>
            <a:pPr eaLnBrk="0" hangingPunct="0"/>
            <a:r>
              <a:rPr lang="sk-SK" sz="1400">
                <a:latin typeface="Times New Roman" pitchFamily="18" charset="0"/>
                <a:cs typeface="Times New Roman" pitchFamily="18" charset="0"/>
              </a:rPr>
              <a:t>31 – 40 bodov = chválitebný</a:t>
            </a:r>
            <a:endParaRPr lang="sk-SK" sz="1000"/>
          </a:p>
          <a:p>
            <a:pPr eaLnBrk="0" hangingPunct="0"/>
            <a:r>
              <a:rPr lang="sk-SK" sz="1400">
                <a:latin typeface="Times New Roman" pitchFamily="18" charset="0"/>
                <a:cs typeface="Times New Roman" pitchFamily="18" charset="0"/>
              </a:rPr>
              <a:t>21 – 30 bodov = dobrý</a:t>
            </a:r>
            <a:endParaRPr lang="sk-SK" sz="1000"/>
          </a:p>
          <a:p>
            <a:pPr eaLnBrk="0" hangingPunct="0"/>
            <a:r>
              <a:rPr lang="sk-SK" sz="1400">
                <a:latin typeface="Times New Roman" pitchFamily="18" charset="0"/>
                <a:cs typeface="Times New Roman" pitchFamily="18" charset="0"/>
              </a:rPr>
              <a:t>11 – 20 bodov = dostatočný</a:t>
            </a:r>
            <a:endParaRPr lang="sk-SK" sz="1000"/>
          </a:p>
          <a:p>
            <a:pPr eaLnBrk="0" hangingPunct="0"/>
            <a:r>
              <a:rPr lang="sk-SK" sz="1400">
                <a:latin typeface="Times New Roman" pitchFamily="18" charset="0"/>
                <a:cs typeface="Times New Roman" pitchFamily="18" charset="0"/>
              </a:rPr>
              <a:t> 0   - 10 bodov = nedostatočný</a:t>
            </a:r>
            <a:endParaRPr lang="sk-SK" sz="1800"/>
          </a:p>
        </p:txBody>
      </p:sp>
      <p:graphicFrame>
        <p:nvGraphicFramePr>
          <p:cNvPr id="61614" name="Group 174"/>
          <p:cNvGraphicFramePr>
            <a:graphicFrameLocks noGrp="1"/>
          </p:cNvGraphicFramePr>
          <p:nvPr/>
        </p:nvGraphicFramePr>
        <p:xfrm>
          <a:off x="381000" y="5562600"/>
          <a:ext cx="8001000" cy="762000"/>
        </p:xfrm>
        <a:graphic>
          <a:graphicData uri="http://schemas.openxmlformats.org/drawingml/2006/table">
            <a:tbl>
              <a:tblPr/>
              <a:tblGrid>
                <a:gridCol w="3973513"/>
                <a:gridCol w="2027237"/>
                <a:gridCol w="2000250"/>
              </a:tblGrid>
              <a:tr h="4572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k-SK" sz="1200" b="1" i="0" u="none" strike="noStrike" cap="none" normalizeH="0" baseline="0" smtClean="0">
                          <a:ln>
                            <a:noFill/>
                          </a:ln>
                          <a:solidFill>
                            <a:schemeClr val="tx1"/>
                          </a:solidFill>
                          <a:effectLst/>
                          <a:latin typeface="Times New Roman" pitchFamily="18" charset="0"/>
                          <a:cs typeface="Times New Roman" pitchFamily="18" charset="0"/>
                        </a:rPr>
                        <a:t>VÝSLEDNÉ HODNOTENIE</a:t>
                      </a:r>
                      <a:endParaRPr kumimoji="0" lang="sk-SK" sz="12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k-SK" sz="1200" b="1" i="0" u="none" strike="noStrike" cap="none" normalizeH="0" baseline="0" smtClean="0">
                          <a:ln>
                            <a:noFill/>
                          </a:ln>
                          <a:solidFill>
                            <a:schemeClr val="tx1"/>
                          </a:solidFill>
                          <a:effectLst/>
                          <a:latin typeface="Times New Roman" pitchFamily="18" charset="0"/>
                          <a:cs typeface="Times New Roman" pitchFamily="18" charset="0"/>
                        </a:rPr>
                        <a:t>BODY</a:t>
                      </a:r>
                      <a:endParaRPr kumimoji="0" lang="sk-SK" sz="12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k-SK" sz="1200" b="1" i="0" u="none" strike="noStrike" cap="none" normalizeH="0" baseline="0" smtClean="0">
                          <a:ln>
                            <a:noFill/>
                          </a:ln>
                          <a:solidFill>
                            <a:schemeClr val="tx1"/>
                          </a:solidFill>
                          <a:effectLst/>
                          <a:latin typeface="Times New Roman" pitchFamily="18" charset="0"/>
                          <a:cs typeface="Times New Roman" pitchFamily="18" charset="0"/>
                        </a:rPr>
                        <a:t>ZNÁMKA</a:t>
                      </a:r>
                      <a:endParaRPr kumimoji="0" lang="sk-SK" sz="12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sk-SK" sz="12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sk-SK" sz="12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sk-SK" sz="12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1566" name="Rectangle 126"/>
          <p:cNvSpPr>
            <a:spLocks noChangeArrowheads="1"/>
          </p:cNvSpPr>
          <p:nvPr/>
        </p:nvSpPr>
        <p:spPr bwMode="auto">
          <a:xfrm>
            <a:off x="5486400" y="6400800"/>
            <a:ext cx="2909888" cy="304800"/>
          </a:xfrm>
          <a:prstGeom prst="rect">
            <a:avLst/>
          </a:prstGeom>
          <a:noFill/>
          <a:ln w="9525">
            <a:noFill/>
            <a:miter lim="800000"/>
            <a:headEnd/>
            <a:tailEnd/>
          </a:ln>
          <a:effectLst/>
        </p:spPr>
        <p:txBody>
          <a:bodyPr wrap="none" anchor="ctr">
            <a:spAutoFit/>
          </a:bodyPr>
          <a:lstStyle/>
          <a:p>
            <a:r>
              <a:rPr lang="sk-SK" sz="1400">
                <a:latin typeface="Times New Roman" pitchFamily="18" charset="0"/>
                <a:cs typeface="Times New Roman" pitchFamily="18" charset="0"/>
              </a:rPr>
              <a:t>Hodnotil: ............................................ </a:t>
            </a:r>
            <a:endParaRPr lang="sk-SK" sz="1800"/>
          </a:p>
        </p:txBody>
      </p:sp>
      <p:sp>
        <p:nvSpPr>
          <p:cNvPr id="61613" name="Rectangle 173"/>
          <p:cNvSpPr>
            <a:spLocks noGrp="1" noChangeArrowheads="1"/>
          </p:cNvSpPr>
          <p:nvPr>
            <p:ph type="title"/>
          </p:nvPr>
        </p:nvSpPr>
        <p:spPr>
          <a:xfrm>
            <a:off x="533400" y="457200"/>
            <a:ext cx="8229600" cy="228600"/>
          </a:xfrm>
        </p:spPr>
        <p:txBody>
          <a:bodyPr/>
          <a:lstStyle/>
          <a:p>
            <a:pPr algn="ctr"/>
            <a:r>
              <a:rPr lang="sk-SK" sz="2000" b="1">
                <a:solidFill>
                  <a:schemeClr val="bg2"/>
                </a:solidFill>
              </a:rPr>
              <a:t>HODNOTENIE PRÁCE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381000"/>
            <a:ext cx="8229600" cy="685800"/>
          </a:xfrm>
        </p:spPr>
        <p:txBody>
          <a:bodyPr/>
          <a:lstStyle/>
          <a:p>
            <a:pPr algn="ctr"/>
            <a:r>
              <a:rPr lang="sk-SK" sz="4000">
                <a:solidFill>
                  <a:schemeClr val="bg2"/>
                </a:solidFill>
                <a:latin typeface="Arial Black" pitchFamily="34" charset="0"/>
              </a:rPr>
              <a:t>TITULNÝ LIST</a:t>
            </a:r>
          </a:p>
        </p:txBody>
      </p:sp>
      <p:sp>
        <p:nvSpPr>
          <p:cNvPr id="8196" name="Rectangle 4"/>
          <p:cNvSpPr>
            <a:spLocks noGrp="1" noChangeArrowheads="1"/>
          </p:cNvSpPr>
          <p:nvPr>
            <p:ph type="body" idx="1"/>
          </p:nvPr>
        </p:nvSpPr>
        <p:spPr>
          <a:xfrm>
            <a:off x="457200" y="1524000"/>
            <a:ext cx="8229600" cy="4876800"/>
          </a:xfrm>
        </p:spPr>
        <p:txBody>
          <a:bodyPr/>
          <a:lstStyle/>
          <a:p>
            <a:pPr>
              <a:lnSpc>
                <a:spcPct val="90000"/>
              </a:lnSpc>
            </a:pPr>
            <a:r>
              <a:rPr lang="sk-SK" sz="2400">
                <a:solidFill>
                  <a:schemeClr val="bg2"/>
                </a:solidFill>
              </a:rPr>
              <a:t>Názov a miesto organizácie, školy </a:t>
            </a:r>
          </a:p>
          <a:p>
            <a:pPr>
              <a:lnSpc>
                <a:spcPct val="90000"/>
              </a:lnSpc>
              <a:buFont typeface="Wingdings" pitchFamily="2" charset="2"/>
              <a:buNone/>
            </a:pPr>
            <a:r>
              <a:rPr lang="sk-SK" sz="2400"/>
              <a:t>	(</a:t>
            </a:r>
            <a:r>
              <a:rPr lang="sk-SK" sz="2000"/>
              <a:t>písmo Times New Roman (TNR), veľkosť 16, tučne) </a:t>
            </a:r>
          </a:p>
          <a:p>
            <a:pPr>
              <a:lnSpc>
                <a:spcPct val="90000"/>
              </a:lnSpc>
            </a:pPr>
            <a:r>
              <a:rPr lang="sk-SK" sz="2400">
                <a:solidFill>
                  <a:schemeClr val="bg2"/>
                </a:solidFill>
              </a:rPr>
              <a:t>Názov práce</a:t>
            </a:r>
            <a:r>
              <a:rPr lang="sk-SK" sz="2000"/>
              <a:t> ( TNR, veľkosť 20, tučne)</a:t>
            </a:r>
          </a:p>
          <a:p>
            <a:pPr>
              <a:lnSpc>
                <a:spcPct val="90000"/>
              </a:lnSpc>
            </a:pPr>
            <a:r>
              <a:rPr lang="sk-SK" sz="2400">
                <a:solidFill>
                  <a:schemeClr val="bg2"/>
                </a:solidFill>
              </a:rPr>
              <a:t>Podnázov</a:t>
            </a:r>
            <a:r>
              <a:rPr lang="sk-SK" sz="2000">
                <a:solidFill>
                  <a:schemeClr val="bg2"/>
                </a:solidFill>
              </a:rPr>
              <a:t> </a:t>
            </a:r>
            <a:r>
              <a:rPr lang="sk-SK" sz="2000"/>
              <a:t>– označuje typ práce (ročníková, seminárna...)</a:t>
            </a:r>
          </a:p>
          <a:p>
            <a:pPr>
              <a:lnSpc>
                <a:spcPct val="90000"/>
              </a:lnSpc>
              <a:buFont typeface="Wingdings" pitchFamily="2" charset="2"/>
              <a:buNone/>
            </a:pPr>
            <a:r>
              <a:rPr lang="sk-SK" sz="2000"/>
              <a:t>	(TNR, veľkosť 12, tučne)</a:t>
            </a:r>
          </a:p>
          <a:p>
            <a:pPr>
              <a:lnSpc>
                <a:spcPct val="90000"/>
              </a:lnSpc>
            </a:pPr>
            <a:r>
              <a:rPr lang="sk-SK" sz="2000">
                <a:solidFill>
                  <a:schemeClr val="bg2"/>
                </a:solidFill>
              </a:rPr>
              <a:t>Odbor  - názov odboru </a:t>
            </a:r>
          </a:p>
          <a:p>
            <a:pPr>
              <a:lnSpc>
                <a:spcPct val="90000"/>
              </a:lnSpc>
              <a:buFont typeface="Wingdings" pitchFamily="2" charset="2"/>
              <a:buNone/>
            </a:pPr>
            <a:r>
              <a:rPr lang="sk-SK" sz="2000">
                <a:solidFill>
                  <a:schemeClr val="bg2"/>
                </a:solidFill>
              </a:rPr>
              <a:t>	</a:t>
            </a:r>
            <a:r>
              <a:rPr lang="sk-SK" sz="2000"/>
              <a:t>(TNR – veľkosť 12, obyčajne)</a:t>
            </a:r>
          </a:p>
          <a:p>
            <a:pPr>
              <a:lnSpc>
                <a:spcPct val="90000"/>
              </a:lnSpc>
            </a:pPr>
            <a:r>
              <a:rPr lang="sk-SK" sz="2000">
                <a:solidFill>
                  <a:schemeClr val="bg2"/>
                </a:solidFill>
              </a:rPr>
              <a:t>Kompletné meno autora práce – najprv meno a potom priezvisko</a:t>
            </a:r>
          </a:p>
          <a:p>
            <a:pPr>
              <a:lnSpc>
                <a:spcPct val="90000"/>
              </a:lnSpc>
              <a:buFont typeface="Wingdings" pitchFamily="2" charset="2"/>
              <a:buNone/>
            </a:pPr>
            <a:r>
              <a:rPr lang="sk-SK" sz="2000">
                <a:solidFill>
                  <a:schemeClr val="bg2"/>
                </a:solidFill>
              </a:rPr>
              <a:t>	</a:t>
            </a:r>
            <a:r>
              <a:rPr lang="sk-SK" sz="2000"/>
              <a:t>(TNR – veľkosť 12, obyčajne)</a:t>
            </a:r>
          </a:p>
          <a:p>
            <a:pPr>
              <a:lnSpc>
                <a:spcPct val="90000"/>
              </a:lnSpc>
            </a:pPr>
            <a:r>
              <a:rPr lang="sk-SK" sz="2000">
                <a:solidFill>
                  <a:schemeClr val="bg2"/>
                </a:solidFill>
              </a:rPr>
              <a:t>Meno konzultanta</a:t>
            </a:r>
          </a:p>
          <a:p>
            <a:pPr>
              <a:lnSpc>
                <a:spcPct val="90000"/>
              </a:lnSpc>
              <a:buFont typeface="Wingdings" pitchFamily="2" charset="2"/>
              <a:buNone/>
            </a:pPr>
            <a:r>
              <a:rPr lang="sk-SK" sz="2000">
                <a:solidFill>
                  <a:schemeClr val="bg2"/>
                </a:solidFill>
              </a:rPr>
              <a:t>	</a:t>
            </a:r>
            <a:r>
              <a:rPr lang="sk-SK" sz="2000"/>
              <a:t>(TNR – veľkosť 12, obyčajne)</a:t>
            </a:r>
          </a:p>
          <a:p>
            <a:pPr>
              <a:lnSpc>
                <a:spcPct val="90000"/>
              </a:lnSpc>
            </a:pPr>
            <a:r>
              <a:rPr lang="sk-SK" sz="2000">
                <a:solidFill>
                  <a:schemeClr val="bg2"/>
                </a:solidFill>
              </a:rPr>
              <a:t>Miesto, mesiac a rok vyhotovenia práce</a:t>
            </a:r>
          </a:p>
          <a:p>
            <a:pPr>
              <a:lnSpc>
                <a:spcPct val="90000"/>
              </a:lnSpc>
              <a:buFont typeface="Wingdings" pitchFamily="2" charset="2"/>
              <a:buNone/>
            </a:pPr>
            <a:r>
              <a:rPr lang="sk-SK" sz="2000">
                <a:solidFill>
                  <a:schemeClr val="bg2"/>
                </a:solidFill>
              </a:rPr>
              <a:t>	</a:t>
            </a:r>
            <a:r>
              <a:rPr lang="sk-SK" sz="2000"/>
              <a:t>(TNR – veľkosť 12, obyčajne a centrovane)</a:t>
            </a:r>
          </a:p>
          <a:p>
            <a:pPr>
              <a:lnSpc>
                <a:spcPct val="90000"/>
              </a:lnSpc>
              <a:buFont typeface="Wingdings" pitchFamily="2" charset="2"/>
              <a:buNone/>
            </a:pPr>
            <a:endParaRPr lang="sk-SK" sz="20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0" y="381000"/>
            <a:ext cx="9144000" cy="6477000"/>
          </a:xfrm>
          <a:prstGeom prst="rect">
            <a:avLst/>
          </a:prstGeom>
          <a:noFill/>
          <a:ln w="9525">
            <a:noFill/>
            <a:miter lim="800000"/>
            <a:headEnd/>
            <a:tailEnd/>
          </a:ln>
          <a:effectLst/>
        </p:spPr>
        <p:txBody>
          <a:bodyPr/>
          <a:lstStyle/>
          <a:p>
            <a:pPr marL="342900" indent="-342900">
              <a:spcBef>
                <a:spcPct val="20000"/>
              </a:spcBef>
              <a:buClr>
                <a:schemeClr val="bg2"/>
              </a:buClr>
              <a:buSzPct val="75000"/>
              <a:buFont typeface="Wingdings" pitchFamily="2" charset="2"/>
              <a:buNone/>
            </a:pPr>
            <a:r>
              <a:rPr lang="sk-SK" sz="1800" b="1">
                <a:latin typeface="Arial Black" pitchFamily="34" charset="0"/>
              </a:rPr>
              <a:t>Stredná odborná škola strojnícka, Kysucké Nové Mesto (16 tučne TNR)</a:t>
            </a:r>
            <a:endParaRPr lang="sk-SK" b="1"/>
          </a:p>
          <a:p>
            <a:pPr marL="342900" indent="-342900">
              <a:spcBef>
                <a:spcPct val="20000"/>
              </a:spcBef>
              <a:buClr>
                <a:schemeClr val="bg2"/>
              </a:buClr>
              <a:buSzPct val="75000"/>
              <a:buFont typeface="Wingdings" pitchFamily="2" charset="2"/>
              <a:buNone/>
            </a:pPr>
            <a:r>
              <a:rPr lang="sk-SK" sz="1200"/>
              <a:t>								               </a:t>
            </a:r>
            <a:r>
              <a:rPr lang="sk-SK" sz="1200" b="1">
                <a:latin typeface="Times New Roman" pitchFamily="18" charset="0"/>
              </a:rPr>
              <a:t>(Times New Roman  - TNR)</a:t>
            </a:r>
          </a:p>
          <a:p>
            <a:pPr marL="342900" indent="-342900" algn="ctr">
              <a:spcBef>
                <a:spcPct val="20000"/>
              </a:spcBef>
              <a:buClr>
                <a:schemeClr val="bg2"/>
              </a:buClr>
              <a:buSzPct val="75000"/>
              <a:buFont typeface="Wingdings" pitchFamily="2" charset="2"/>
              <a:buNone/>
            </a:pPr>
            <a:endParaRPr lang="sk-SK" b="1"/>
          </a:p>
          <a:p>
            <a:pPr marL="342900" indent="-342900" algn="ctr">
              <a:spcBef>
                <a:spcPct val="20000"/>
              </a:spcBef>
              <a:buClr>
                <a:schemeClr val="bg2"/>
              </a:buClr>
              <a:buSzPct val="75000"/>
              <a:buFont typeface="Wingdings" pitchFamily="2" charset="2"/>
              <a:buNone/>
            </a:pPr>
            <a:endParaRPr lang="sk-SK" sz="1800" b="1">
              <a:latin typeface="Arial Black" pitchFamily="34" charset="0"/>
            </a:endParaRPr>
          </a:p>
          <a:p>
            <a:pPr marL="342900" indent="-342900" algn="ctr">
              <a:spcBef>
                <a:spcPct val="20000"/>
              </a:spcBef>
              <a:buClr>
                <a:schemeClr val="bg2"/>
              </a:buClr>
              <a:buSzPct val="75000"/>
              <a:buFont typeface="Wingdings" pitchFamily="2" charset="2"/>
              <a:buNone/>
            </a:pPr>
            <a:endParaRPr lang="sk-SK" sz="1800" b="1">
              <a:latin typeface="Arial Black" pitchFamily="34" charset="0"/>
            </a:endParaRPr>
          </a:p>
          <a:p>
            <a:pPr marL="342900" indent="-342900" algn="ctr">
              <a:spcBef>
                <a:spcPct val="20000"/>
              </a:spcBef>
              <a:buClr>
                <a:schemeClr val="bg2"/>
              </a:buClr>
              <a:buSzPct val="75000"/>
              <a:buFont typeface="Wingdings" pitchFamily="2" charset="2"/>
              <a:buNone/>
            </a:pPr>
            <a:r>
              <a:rPr lang="sk-SK" sz="1800" b="1">
                <a:latin typeface="Arial Black" pitchFamily="34" charset="0"/>
              </a:rPr>
              <a:t>NÁZOV PRÁCE (20 tučne)</a:t>
            </a:r>
          </a:p>
          <a:p>
            <a:pPr marL="342900" indent="-342900" algn="ctr">
              <a:spcBef>
                <a:spcPct val="20000"/>
              </a:spcBef>
              <a:buClr>
                <a:schemeClr val="bg2"/>
              </a:buClr>
              <a:buSzPct val="75000"/>
              <a:buFont typeface="Wingdings" pitchFamily="2" charset="2"/>
              <a:buNone/>
            </a:pPr>
            <a:r>
              <a:rPr lang="sk-SK" sz="1400" b="1"/>
              <a:t>Ročníková práca (12 tučne)</a:t>
            </a:r>
            <a:endParaRPr lang="sk-SK" sz="1400"/>
          </a:p>
          <a:p>
            <a:pPr marL="342900" indent="-342900">
              <a:spcBef>
                <a:spcPct val="20000"/>
              </a:spcBef>
              <a:buClr>
                <a:schemeClr val="bg2"/>
              </a:buClr>
              <a:buSzPct val="75000"/>
              <a:buFont typeface="Wingdings" pitchFamily="2" charset="2"/>
              <a:buNone/>
            </a:pPr>
            <a:endParaRPr lang="sk-SK" sz="1600"/>
          </a:p>
          <a:p>
            <a:pPr marL="342900" indent="-342900">
              <a:spcBef>
                <a:spcPct val="20000"/>
              </a:spcBef>
              <a:buClr>
                <a:schemeClr val="bg2"/>
              </a:buClr>
              <a:buSzPct val="75000"/>
              <a:buFont typeface="Wingdings" pitchFamily="2" charset="2"/>
              <a:buNone/>
            </a:pPr>
            <a:endParaRPr lang="sk-SK" sz="1600"/>
          </a:p>
          <a:p>
            <a:pPr marL="342900" indent="-342900">
              <a:spcBef>
                <a:spcPct val="20000"/>
              </a:spcBef>
              <a:buClr>
                <a:schemeClr val="bg2"/>
              </a:buClr>
              <a:buSzPct val="75000"/>
              <a:buFont typeface="Wingdings" pitchFamily="2" charset="2"/>
              <a:buNone/>
            </a:pPr>
            <a:endParaRPr lang="sk-SK" sz="1600"/>
          </a:p>
          <a:p>
            <a:pPr marL="342900" indent="-342900">
              <a:spcBef>
                <a:spcPct val="20000"/>
              </a:spcBef>
              <a:buClr>
                <a:schemeClr val="bg2"/>
              </a:buClr>
              <a:buSzPct val="75000"/>
              <a:buFont typeface="Wingdings" pitchFamily="2" charset="2"/>
              <a:buNone/>
            </a:pPr>
            <a:endParaRPr lang="sk-SK" sz="1600"/>
          </a:p>
          <a:p>
            <a:pPr marL="342900" indent="-342900">
              <a:spcBef>
                <a:spcPct val="20000"/>
              </a:spcBef>
              <a:buClr>
                <a:schemeClr val="bg2"/>
              </a:buClr>
              <a:buSzPct val="75000"/>
              <a:buFont typeface="Wingdings" pitchFamily="2" charset="2"/>
              <a:buNone/>
            </a:pPr>
            <a:endParaRPr lang="sk-SK" sz="1600"/>
          </a:p>
          <a:p>
            <a:pPr marL="342900" indent="-342900">
              <a:spcBef>
                <a:spcPct val="20000"/>
              </a:spcBef>
              <a:buClr>
                <a:schemeClr val="bg2"/>
              </a:buClr>
              <a:buSzPct val="75000"/>
              <a:buFont typeface="Wingdings" pitchFamily="2" charset="2"/>
              <a:buNone/>
            </a:pPr>
            <a:endParaRPr lang="sk-SK" sz="1600"/>
          </a:p>
          <a:p>
            <a:pPr marL="342900" indent="-342900">
              <a:spcBef>
                <a:spcPct val="20000"/>
              </a:spcBef>
              <a:buClr>
                <a:schemeClr val="bg2"/>
              </a:buClr>
              <a:buSzPct val="75000"/>
              <a:buFont typeface="Wingdings" pitchFamily="2" charset="2"/>
              <a:buNone/>
            </a:pPr>
            <a:r>
              <a:rPr lang="sk-SK" sz="1800"/>
              <a:t>Odbor:			technicko-ekonomický pracovník</a:t>
            </a:r>
          </a:p>
          <a:p>
            <a:pPr marL="342900" indent="-342900">
              <a:spcBef>
                <a:spcPct val="20000"/>
              </a:spcBef>
              <a:buClr>
                <a:schemeClr val="bg2"/>
              </a:buClr>
              <a:buSzPct val="75000"/>
              <a:buFont typeface="Wingdings" pitchFamily="2" charset="2"/>
              <a:buNone/>
            </a:pPr>
            <a:r>
              <a:rPr lang="sk-SK" sz="1800"/>
              <a:t>Vypracovala: 		Jaroslava Dlhá</a:t>
            </a:r>
          </a:p>
          <a:p>
            <a:pPr marL="342900" indent="-342900">
              <a:spcBef>
                <a:spcPct val="20000"/>
              </a:spcBef>
              <a:buClr>
                <a:schemeClr val="bg2"/>
              </a:buClr>
              <a:buSzPct val="75000"/>
              <a:buFont typeface="Wingdings" pitchFamily="2" charset="2"/>
              <a:buNone/>
            </a:pPr>
            <a:r>
              <a:rPr lang="sk-SK" sz="1800"/>
              <a:t>Konzultant:		Ing. Marína Valuchová</a:t>
            </a:r>
          </a:p>
          <a:p>
            <a:pPr marL="342900" indent="-342900" algn="ctr">
              <a:spcBef>
                <a:spcPct val="20000"/>
              </a:spcBef>
              <a:buClr>
                <a:schemeClr val="bg2"/>
              </a:buClr>
              <a:buSzPct val="75000"/>
              <a:buFont typeface="Wingdings" pitchFamily="2" charset="2"/>
              <a:buNone/>
            </a:pPr>
            <a:endParaRPr lang="sk-SK" sz="1800"/>
          </a:p>
          <a:p>
            <a:pPr marL="342900" indent="-342900" algn="ctr">
              <a:spcBef>
                <a:spcPct val="20000"/>
              </a:spcBef>
              <a:buClr>
                <a:schemeClr val="bg2"/>
              </a:buClr>
              <a:buSzPct val="75000"/>
              <a:buFont typeface="Wingdings" pitchFamily="2" charset="2"/>
              <a:buNone/>
            </a:pPr>
            <a:endParaRPr lang="sk-SK" sz="1800"/>
          </a:p>
          <a:p>
            <a:pPr marL="342900" indent="-342900" algn="ctr">
              <a:spcBef>
                <a:spcPct val="20000"/>
              </a:spcBef>
              <a:buClr>
                <a:schemeClr val="bg2"/>
              </a:buClr>
              <a:buSzPct val="75000"/>
              <a:buFont typeface="Wingdings" pitchFamily="2" charset="2"/>
              <a:buNone/>
            </a:pPr>
            <a:r>
              <a:rPr lang="sk-SK" sz="1800"/>
              <a:t>Kysucké Nové Mesto apríl 2012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57200"/>
            <a:ext cx="8229600" cy="609600"/>
          </a:xfrm>
        </p:spPr>
        <p:txBody>
          <a:bodyPr/>
          <a:lstStyle/>
          <a:p>
            <a:pPr algn="ctr"/>
            <a:r>
              <a:rPr lang="sk-SK" sz="3600">
                <a:solidFill>
                  <a:schemeClr val="bg2"/>
                </a:solidFill>
                <a:latin typeface="Arial Black" pitchFamily="34" charset="0"/>
              </a:rPr>
              <a:t>ČESTNÉ VYHLÁSENIE</a:t>
            </a:r>
          </a:p>
        </p:txBody>
      </p:sp>
      <p:sp>
        <p:nvSpPr>
          <p:cNvPr id="10243" name="Rectangle 3"/>
          <p:cNvSpPr>
            <a:spLocks noGrp="1" noChangeArrowheads="1"/>
          </p:cNvSpPr>
          <p:nvPr>
            <p:ph type="body" idx="1"/>
          </p:nvPr>
        </p:nvSpPr>
        <p:spPr>
          <a:xfrm>
            <a:off x="152400" y="1219200"/>
            <a:ext cx="8991600" cy="4648200"/>
          </a:xfrm>
        </p:spPr>
        <p:txBody>
          <a:bodyPr/>
          <a:lstStyle/>
          <a:p>
            <a:r>
              <a:rPr lang="sk-SK"/>
              <a:t>druhá strana práce  -  cca 10 cm od spodného okraja v znení: </a:t>
            </a:r>
          </a:p>
          <a:p>
            <a:pPr>
              <a:buFont typeface="Wingdings" pitchFamily="2" charset="2"/>
              <a:buNone/>
            </a:pPr>
            <a:endParaRPr lang="sk-SK" i="1"/>
          </a:p>
          <a:p>
            <a:endParaRPr lang="sk-SK"/>
          </a:p>
        </p:txBody>
      </p:sp>
      <p:sp>
        <p:nvSpPr>
          <p:cNvPr id="10244" name="Rectangle 4"/>
          <p:cNvSpPr>
            <a:spLocks noChangeArrowheads="1"/>
          </p:cNvSpPr>
          <p:nvPr/>
        </p:nvSpPr>
        <p:spPr bwMode="auto">
          <a:xfrm>
            <a:off x="6350" y="3749675"/>
            <a:ext cx="8972550" cy="2838450"/>
          </a:xfrm>
          <a:prstGeom prst="rect">
            <a:avLst/>
          </a:prstGeom>
          <a:noFill/>
          <a:ln w="9525">
            <a:noFill/>
            <a:miter lim="800000"/>
            <a:headEnd/>
            <a:tailEnd/>
          </a:ln>
          <a:effectLst/>
        </p:spPr>
        <p:txBody>
          <a:bodyPr wrap="none" anchor="ctr">
            <a:spAutoFit/>
          </a:bodyPr>
          <a:lstStyle/>
          <a:p>
            <a:endParaRPr lang="sk-SK" sz="1800" b="1" u="sng">
              <a:latin typeface="Arial Black" pitchFamily="34" charset="0"/>
            </a:endParaRPr>
          </a:p>
          <a:p>
            <a:endParaRPr lang="sk-SK" sz="1800" b="1" u="sng">
              <a:latin typeface="Arial Black" pitchFamily="34" charset="0"/>
            </a:endParaRPr>
          </a:p>
          <a:p>
            <a:r>
              <a:rPr lang="sk-SK" sz="1800" b="1" u="sng">
                <a:latin typeface="Arial Black" pitchFamily="34" charset="0"/>
              </a:rPr>
              <a:t>ČESTNÉ VYHLÁSENIE</a:t>
            </a:r>
            <a:r>
              <a:rPr lang="sk-SK" sz="1800" b="1">
                <a:latin typeface="Arial Black" pitchFamily="34" charset="0"/>
              </a:rPr>
              <a:t>  (14 tučne TNR)</a:t>
            </a:r>
          </a:p>
          <a:p>
            <a:endParaRPr lang="sk-SK" sz="1800" b="1">
              <a:latin typeface="Arial Black" pitchFamily="34" charset="0"/>
            </a:endParaRPr>
          </a:p>
          <a:p>
            <a:r>
              <a:rPr lang="sk-SK" sz="1800"/>
              <a:t>	Čestne vyhlasujem, že som záverečnú prácu vypracoval(a) samostatne pod </a:t>
            </a:r>
          </a:p>
          <a:p>
            <a:r>
              <a:rPr lang="sk-SK" sz="1800"/>
              <a:t>vedením vedúcej(vedúceho) záverečnej práce a použila som literatúru, ktorú uvádzam </a:t>
            </a:r>
          </a:p>
          <a:p>
            <a:r>
              <a:rPr lang="sk-SK" sz="1800"/>
              <a:t>v zozname použitej literatúry. </a:t>
            </a:r>
          </a:p>
          <a:p>
            <a:endParaRPr lang="sk-SK" sz="1800"/>
          </a:p>
          <a:p>
            <a:r>
              <a:rPr lang="sk-SK" sz="1800"/>
              <a:t>							</a:t>
            </a:r>
            <a:r>
              <a:rPr lang="sk-SK" sz="1800" i="1"/>
              <a:t>vlastnoručný podpis</a:t>
            </a:r>
            <a:endParaRPr lang="sk-SK" sz="1800"/>
          </a:p>
          <a:p>
            <a:r>
              <a:rPr lang="sk-SK" sz="1800"/>
              <a:t>Kysucké Nové Mesto 10. marca 2012</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457200"/>
            <a:ext cx="8229600" cy="609600"/>
          </a:xfrm>
        </p:spPr>
        <p:txBody>
          <a:bodyPr/>
          <a:lstStyle/>
          <a:p>
            <a:pPr algn="ctr"/>
            <a:r>
              <a:rPr lang="sk-SK" sz="4000">
                <a:solidFill>
                  <a:schemeClr val="bg2"/>
                </a:solidFill>
                <a:latin typeface="Arial Black" pitchFamily="34" charset="0"/>
              </a:rPr>
              <a:t>OBSAH</a:t>
            </a:r>
          </a:p>
        </p:txBody>
      </p:sp>
      <p:sp>
        <p:nvSpPr>
          <p:cNvPr id="11267" name="Rectangle 3"/>
          <p:cNvSpPr>
            <a:spLocks noGrp="1" noChangeArrowheads="1"/>
          </p:cNvSpPr>
          <p:nvPr>
            <p:ph type="body" idx="1"/>
          </p:nvPr>
        </p:nvSpPr>
        <p:spPr>
          <a:xfrm>
            <a:off x="152400" y="1752600"/>
            <a:ext cx="8686800" cy="4724400"/>
          </a:xfrm>
        </p:spPr>
        <p:txBody>
          <a:bodyPr/>
          <a:lstStyle/>
          <a:p>
            <a:r>
              <a:rPr lang="sk-SK" sz="2400"/>
              <a:t>píšeme až po skončení celej práce</a:t>
            </a:r>
          </a:p>
          <a:p>
            <a:r>
              <a:rPr lang="sk-SK" sz="2400"/>
              <a:t>patrí medzi povinné súčasti práce (nemusí byť  v seminárnej práci)</a:t>
            </a:r>
          </a:p>
          <a:p>
            <a:r>
              <a:rPr lang="sk-SK" sz="2400"/>
              <a:t>obsahuje úvod, (ktorý neoznačujeme číslom, ale môže byť označený nulou), názvy hlavných kapitol a podkapitol, záver, zoznam použitej literatúry a prílohy ak v práci sú</a:t>
            </a:r>
          </a:p>
          <a:p>
            <a:r>
              <a:rPr lang="sk-SK" sz="2400"/>
              <a:t>jednotlivé kapitoly a podkapitoly môžu byť označené aj číslami strán</a:t>
            </a:r>
          </a:p>
          <a:p>
            <a:endParaRPr lang="sk-SK" sz="24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a:off x="381000" y="122238"/>
            <a:ext cx="8458200" cy="6537325"/>
          </a:xfrm>
          <a:prstGeom prst="rect">
            <a:avLst/>
          </a:prstGeom>
          <a:noFill/>
          <a:ln w="9525">
            <a:noFill/>
            <a:miter lim="800000"/>
            <a:headEnd/>
            <a:tailEnd/>
          </a:ln>
          <a:effectLst/>
        </p:spPr>
        <p:txBody>
          <a:bodyPr anchor="ctr">
            <a:spAutoFit/>
          </a:bodyPr>
          <a:lstStyle/>
          <a:p>
            <a:pPr>
              <a:tabLst>
                <a:tab pos="450850" algn="l"/>
              </a:tabLst>
            </a:pPr>
            <a:r>
              <a:rPr lang="cs-CZ" sz="1600" b="1"/>
              <a:t>							</a:t>
            </a:r>
            <a:r>
              <a:rPr lang="cs-CZ" sz="1600" b="1" i="1">
                <a:latin typeface="Comic Sans MS" pitchFamily="66" charset="0"/>
              </a:rPr>
              <a:t>ukážka obsahu </a:t>
            </a:r>
          </a:p>
          <a:p>
            <a:pPr>
              <a:tabLst>
                <a:tab pos="450850" algn="l"/>
              </a:tabLst>
            </a:pPr>
            <a:r>
              <a:rPr lang="cs-CZ" sz="1600" b="1"/>
              <a:t>OBSAH</a:t>
            </a:r>
            <a:endParaRPr lang="sk-SK" sz="1600"/>
          </a:p>
          <a:p>
            <a:pPr>
              <a:tabLst>
                <a:tab pos="450850" algn="l"/>
              </a:tabLst>
            </a:pPr>
            <a:endParaRPr lang="cs-CZ" sz="1400"/>
          </a:p>
          <a:p>
            <a:pPr>
              <a:tabLst>
                <a:tab pos="450850" algn="l"/>
              </a:tabLst>
            </a:pPr>
            <a:r>
              <a:rPr lang="cs-CZ" sz="1400"/>
              <a:t>ÚVOD</a:t>
            </a:r>
          </a:p>
          <a:p>
            <a:pPr>
              <a:tabLst>
                <a:tab pos="450850" algn="l"/>
              </a:tabLst>
            </a:pPr>
            <a:endParaRPr lang="sk-SK" sz="1400"/>
          </a:p>
          <a:p>
            <a:pPr>
              <a:tabLst>
                <a:tab pos="450850" algn="l"/>
              </a:tabLst>
            </a:pPr>
            <a:r>
              <a:rPr lang="cs-CZ" sz="1400" b="1"/>
              <a:t>1  ČO JE PERSONÁLNA PRÁCA</a:t>
            </a:r>
            <a:endParaRPr lang="sk-SK" sz="1400"/>
          </a:p>
          <a:p>
            <a:pPr lvl="1">
              <a:tabLst>
                <a:tab pos="450850" algn="l"/>
              </a:tabLst>
            </a:pPr>
            <a:r>
              <a:rPr lang="cs-CZ" sz="1400"/>
              <a:t>   1.1  Personálne činosti v malých a stredných organizáciách</a:t>
            </a:r>
            <a:endParaRPr lang="sk-SK" sz="1400"/>
          </a:p>
          <a:p>
            <a:pPr lvl="1">
              <a:tabLst>
                <a:tab pos="450850" algn="l"/>
              </a:tabLst>
            </a:pPr>
            <a:r>
              <a:rPr lang="cs-CZ" sz="1400"/>
              <a:t>   1.2  Špecifiká personálných činností</a:t>
            </a:r>
          </a:p>
          <a:p>
            <a:pPr lvl="1">
              <a:tabLst>
                <a:tab pos="450850" algn="l"/>
              </a:tabLst>
            </a:pPr>
            <a:endParaRPr lang="sk-SK" sz="1400"/>
          </a:p>
          <a:p>
            <a:pPr>
              <a:tabLst>
                <a:tab pos="450850" algn="l"/>
              </a:tabLst>
            </a:pPr>
            <a:r>
              <a:rPr lang="cs-CZ" sz="1400" b="1"/>
              <a:t>2  ĽUDSKÝ KAPITÁL V PERSONÁLNEJ PRÁCI</a:t>
            </a:r>
            <a:endParaRPr lang="sk-SK" sz="1400"/>
          </a:p>
          <a:p>
            <a:pPr lvl="1">
              <a:tabLst>
                <a:tab pos="450850" algn="l"/>
              </a:tabLst>
            </a:pPr>
            <a:r>
              <a:rPr lang="cs-CZ" sz="1400"/>
              <a:t>   2.1  Skladba ľudského kapitálu</a:t>
            </a:r>
            <a:endParaRPr lang="sk-SK" sz="1400"/>
          </a:p>
          <a:p>
            <a:pPr lvl="1">
              <a:tabLst>
                <a:tab pos="450850" algn="l"/>
              </a:tabLst>
            </a:pPr>
            <a:r>
              <a:rPr lang="cs-CZ" sz="1400"/>
              <a:t>   2.2  Tvorba a rozvoj ľudského kapitálu</a:t>
            </a:r>
            <a:endParaRPr lang="sk-SK" sz="1400"/>
          </a:p>
          <a:p>
            <a:pPr lvl="1">
              <a:tabLst>
                <a:tab pos="450850" algn="l"/>
              </a:tabLst>
            </a:pPr>
            <a:r>
              <a:rPr lang="cs-CZ" sz="1400"/>
              <a:t>   2.3  Investícia do ľudského kapitálu</a:t>
            </a:r>
            <a:endParaRPr lang="sk-SK" sz="1400"/>
          </a:p>
          <a:p>
            <a:pPr>
              <a:tabLst>
                <a:tab pos="450850" algn="l"/>
              </a:tabLst>
            </a:pPr>
            <a:endParaRPr lang="cs-CZ" sz="1400" b="1"/>
          </a:p>
          <a:p>
            <a:pPr>
              <a:tabLst>
                <a:tab pos="450850" algn="l"/>
              </a:tabLst>
            </a:pPr>
            <a:r>
              <a:rPr lang="cs-CZ" sz="1400" b="1"/>
              <a:t>3  OBSADZOVANIE VOĽNÉHO PRACOVNÉHO MIESTA</a:t>
            </a:r>
            <a:endParaRPr lang="sk-SK" sz="1400"/>
          </a:p>
          <a:p>
            <a:pPr lvl="1">
              <a:tabLst>
                <a:tab pos="450850" algn="l"/>
              </a:tabLst>
            </a:pPr>
            <a:r>
              <a:rPr lang="cs-CZ" sz="1400"/>
              <a:t>   3.1  Metódy získavania pracovníkov</a:t>
            </a:r>
            <a:endParaRPr lang="sk-SK" sz="1400"/>
          </a:p>
          <a:p>
            <a:pPr lvl="2">
              <a:tabLst>
                <a:tab pos="450850" algn="l"/>
              </a:tabLst>
            </a:pPr>
            <a:r>
              <a:rPr lang="cs-CZ" sz="1400"/>
              <a:t>         </a:t>
            </a:r>
            <a:r>
              <a:rPr lang="cs-CZ" sz="1400" i="1"/>
              <a:t>3.1.1  Ústny dotaz, ponuka</a:t>
            </a:r>
            <a:endParaRPr lang="sk-SK" sz="1400" i="1"/>
          </a:p>
          <a:p>
            <a:pPr lvl="2">
              <a:tabLst>
                <a:tab pos="450850" algn="l"/>
              </a:tabLst>
            </a:pPr>
            <a:r>
              <a:rPr lang="cs-CZ" sz="1400"/>
              <a:t>         </a:t>
            </a:r>
            <a:r>
              <a:rPr lang="cs-CZ" sz="1400" i="1"/>
              <a:t>3.1.2  Vývesky vo firme alebo mimo nej</a:t>
            </a:r>
            <a:endParaRPr lang="sk-SK" sz="1400" i="1"/>
          </a:p>
          <a:p>
            <a:pPr lvl="2">
              <a:tabLst>
                <a:tab pos="450850" algn="l"/>
              </a:tabLst>
            </a:pPr>
            <a:r>
              <a:rPr lang="cs-CZ" sz="1400"/>
              <a:t>         </a:t>
            </a:r>
            <a:r>
              <a:rPr lang="cs-CZ" sz="1400" i="1"/>
              <a:t>3.1.3  Letáky</a:t>
            </a:r>
            <a:endParaRPr lang="sk-SK" sz="1400" i="1"/>
          </a:p>
          <a:p>
            <a:pPr lvl="2">
              <a:tabLst>
                <a:tab pos="450850" algn="l"/>
              </a:tabLst>
            </a:pPr>
            <a:r>
              <a:rPr lang="cs-CZ" sz="1400"/>
              <a:t>         3.1.4  </a:t>
            </a:r>
            <a:r>
              <a:rPr lang="cs-CZ" sz="1400" i="1"/>
              <a:t>Spolupráca s úradmi</a:t>
            </a:r>
          </a:p>
          <a:p>
            <a:pPr lvl="2">
              <a:tabLst>
                <a:tab pos="450850" algn="l"/>
              </a:tabLst>
            </a:pPr>
            <a:r>
              <a:rPr lang="cs-CZ" sz="1400"/>
              <a:t>   3.2  Ako pripraviť inzerát</a:t>
            </a:r>
            <a:endParaRPr lang="sk-SK" sz="1400"/>
          </a:p>
          <a:p>
            <a:pPr lvl="1">
              <a:tabLst>
                <a:tab pos="450850" algn="l"/>
              </a:tabLst>
            </a:pPr>
            <a:r>
              <a:rPr lang="cs-CZ" sz="1400"/>
              <a:t>   3.3  Zamestnanecké písomnosti pri nástupe do zamestnania</a:t>
            </a:r>
            <a:endParaRPr lang="sk-SK" sz="1400"/>
          </a:p>
          <a:p>
            <a:pPr lvl="1">
              <a:tabLst>
                <a:tab pos="450850" algn="l"/>
              </a:tabLst>
            </a:pPr>
            <a:r>
              <a:rPr lang="cs-CZ" sz="1400"/>
              <a:t>   3.4  Pohovor – základná metóda výberu pracovníkov</a:t>
            </a:r>
            <a:endParaRPr lang="sk-SK" sz="1400"/>
          </a:p>
          <a:p>
            <a:pPr lvl="1">
              <a:tabLst>
                <a:tab pos="450850" algn="l"/>
              </a:tabLst>
            </a:pPr>
            <a:r>
              <a:rPr lang="cs-CZ" sz="1400"/>
              <a:t>   3.5  Pracovná zmluva</a:t>
            </a:r>
          </a:p>
          <a:p>
            <a:pPr lvl="1">
              <a:tabLst>
                <a:tab pos="450850" algn="l"/>
              </a:tabLst>
            </a:pPr>
            <a:endParaRPr lang="cs-CZ" sz="1400"/>
          </a:p>
          <a:p>
            <a:pPr lvl="1">
              <a:tabLst>
                <a:tab pos="450850" algn="l"/>
              </a:tabLst>
            </a:pPr>
            <a:endParaRPr lang="sk-SK" sz="1400"/>
          </a:p>
          <a:p>
            <a:pPr>
              <a:tabLst>
                <a:tab pos="450850" algn="l"/>
              </a:tabLst>
            </a:pPr>
            <a:r>
              <a:rPr lang="cs-CZ" sz="1400" b="1"/>
              <a:t>4  Záver</a:t>
            </a:r>
            <a:endParaRPr lang="sk-SK" sz="1400"/>
          </a:p>
          <a:p>
            <a:pPr>
              <a:tabLst>
                <a:tab pos="450850" algn="l"/>
              </a:tabLst>
            </a:pPr>
            <a:r>
              <a:rPr lang="cs-CZ" sz="1400" b="1"/>
              <a:t>5  Zoznam použitej literatúry</a:t>
            </a:r>
            <a:endParaRPr lang="sk-SK" sz="1400" b="1"/>
          </a:p>
          <a:p>
            <a:pPr>
              <a:tabLst>
                <a:tab pos="450850" algn="l"/>
              </a:tabLst>
            </a:pPr>
            <a:r>
              <a:rPr lang="cs-CZ" sz="1400" b="1"/>
              <a:t>6  Prílohy </a:t>
            </a:r>
            <a:endParaRPr lang="sk-SK" sz="1400" b="1"/>
          </a:p>
          <a:p>
            <a:pPr>
              <a:tabLst>
                <a:tab pos="450850" algn="l"/>
              </a:tabLst>
            </a:pPr>
            <a:r>
              <a:rPr lang="cs-CZ" sz="1400" b="1"/>
              <a:t>	</a:t>
            </a:r>
            <a:endParaRPr lang="sk-SK" sz="1400" b="1"/>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457200"/>
            <a:ext cx="8229600" cy="609600"/>
          </a:xfrm>
        </p:spPr>
        <p:txBody>
          <a:bodyPr/>
          <a:lstStyle/>
          <a:p>
            <a:pPr algn="ctr"/>
            <a:r>
              <a:rPr lang="sk-SK" sz="4000">
                <a:solidFill>
                  <a:schemeClr val="bg2"/>
                </a:solidFill>
                <a:latin typeface="Arial Black" pitchFamily="34" charset="0"/>
              </a:rPr>
              <a:t>ÚVOD</a:t>
            </a:r>
          </a:p>
        </p:txBody>
      </p:sp>
      <p:sp>
        <p:nvSpPr>
          <p:cNvPr id="13315" name="Rectangle 3"/>
          <p:cNvSpPr>
            <a:spLocks noGrp="1" noChangeArrowheads="1"/>
          </p:cNvSpPr>
          <p:nvPr>
            <p:ph type="body" idx="1"/>
          </p:nvPr>
        </p:nvSpPr>
        <p:spPr>
          <a:xfrm>
            <a:off x="0" y="1143000"/>
            <a:ext cx="9144000" cy="5334000"/>
          </a:xfrm>
        </p:spPr>
        <p:txBody>
          <a:bodyPr/>
          <a:lstStyle/>
          <a:p>
            <a:pPr marL="457200" indent="-457200">
              <a:lnSpc>
                <a:spcPct val="80000"/>
              </a:lnSpc>
            </a:pPr>
            <a:r>
              <a:rPr lang="sk-SK" sz="2400"/>
              <a:t>úvod môže, ale nemusí mať číslo 0  </a:t>
            </a:r>
          </a:p>
          <a:p>
            <a:pPr marL="457200" indent="-457200">
              <a:lnSpc>
                <a:spcPct val="80000"/>
              </a:lnSpc>
              <a:buFont typeface="Wingdings" pitchFamily="2" charset="2"/>
              <a:buNone/>
            </a:pPr>
            <a:r>
              <a:rPr lang="sk-SK" sz="2400"/>
              <a:t>	(Úvod alebo </a:t>
            </a:r>
            <a:r>
              <a:rPr lang="sk-SK" sz="2400" i="1"/>
              <a:t>0  Úvod)</a:t>
            </a:r>
            <a:endParaRPr lang="sk-SK" sz="2400"/>
          </a:p>
          <a:p>
            <a:pPr marL="457200" indent="-457200">
              <a:lnSpc>
                <a:spcPct val="80000"/>
              </a:lnSpc>
            </a:pPr>
            <a:r>
              <a:rPr lang="sk-SK" sz="2400"/>
              <a:t>začíname číslovať číslom strany 4, resp. 5</a:t>
            </a:r>
          </a:p>
          <a:p>
            <a:pPr marL="457200" indent="-457200">
              <a:lnSpc>
                <a:spcPct val="80000"/>
              </a:lnSpc>
            </a:pPr>
            <a:r>
              <a:rPr lang="sk-SK" sz="2400"/>
              <a:t>je všeobecná informácia o  celej práci</a:t>
            </a:r>
          </a:p>
          <a:p>
            <a:pPr marL="457200" indent="-457200">
              <a:lnSpc>
                <a:spcPct val="80000"/>
              </a:lnSpc>
            </a:pPr>
            <a:r>
              <a:rPr lang="sk-SK" sz="2400"/>
              <a:t>vzťahuje sa na spracovanú tému</a:t>
            </a:r>
          </a:p>
          <a:p>
            <a:pPr marL="457200" indent="-457200">
              <a:lnSpc>
                <a:spcPct val="80000"/>
              </a:lnSpc>
            </a:pPr>
            <a:r>
              <a:rPr lang="sk-SK" sz="2400"/>
              <a:t>jasný, stručný a výstižný opis problematiky</a:t>
            </a:r>
          </a:p>
          <a:p>
            <a:pPr marL="457200" indent="-457200">
              <a:lnSpc>
                <a:spcPct val="80000"/>
              </a:lnSpc>
            </a:pPr>
            <a:r>
              <a:rPr lang="sk-SK" sz="2400"/>
              <a:t>oboznámiť čitateľa s </a:t>
            </a:r>
            <a:r>
              <a:rPr lang="sk-SK" sz="2400">
                <a:solidFill>
                  <a:srgbClr val="CC0000"/>
                </a:solidFill>
              </a:rPr>
              <a:t>významom</a:t>
            </a:r>
            <a:r>
              <a:rPr lang="sk-SK" sz="2400"/>
              <a:t>, </a:t>
            </a:r>
            <a:r>
              <a:rPr lang="sk-SK" sz="2400">
                <a:solidFill>
                  <a:srgbClr val="CC0000"/>
                </a:solidFill>
              </a:rPr>
              <a:t>cieľom </a:t>
            </a:r>
            <a:r>
              <a:rPr lang="sk-SK" sz="2400"/>
              <a:t>a </a:t>
            </a:r>
            <a:r>
              <a:rPr lang="sk-SK" sz="2400">
                <a:solidFill>
                  <a:srgbClr val="CC0000"/>
                </a:solidFill>
              </a:rPr>
              <a:t>zameraním</a:t>
            </a:r>
            <a:r>
              <a:rPr lang="sk-SK" sz="2400"/>
              <a:t> práce, </a:t>
            </a:r>
          </a:p>
          <a:p>
            <a:pPr marL="457200" indent="-457200">
              <a:lnSpc>
                <a:spcPct val="80000"/>
              </a:lnSpc>
              <a:buFont typeface="Wingdings" pitchFamily="2" charset="2"/>
              <a:buNone/>
            </a:pPr>
            <a:r>
              <a:rPr lang="sk-SK" sz="2400"/>
              <a:t>	t. j. s autorským zámerom</a:t>
            </a:r>
          </a:p>
          <a:p>
            <a:pPr marL="457200" indent="-457200">
              <a:lnSpc>
                <a:spcPct val="80000"/>
              </a:lnSpc>
            </a:pPr>
            <a:r>
              <a:rPr lang="sk-SK" sz="2400"/>
              <a:t>uviesť prečo je práca dôležitá, prečo sa autor rozhodol spracovať danú tému</a:t>
            </a:r>
          </a:p>
          <a:p>
            <a:pPr marL="457200" indent="-457200">
              <a:lnSpc>
                <a:spcPct val="80000"/>
              </a:lnSpc>
            </a:pPr>
            <a:r>
              <a:rPr lang="sk-SK" sz="2400"/>
              <a:t>spomenieme koľko kapitol má práca, čomu venujeme pozornosť v jednotlivých kapitolách (</a:t>
            </a:r>
            <a:r>
              <a:rPr lang="sk-SK" sz="1600" i="1"/>
              <a:t>napr.: prvá kapitola sa zaoberá..., tretia kapitola špecifikuje ..., v tretej kapitole venujeme pozornosť..., štvrtá kapitola obsahuje.....)</a:t>
            </a:r>
            <a:r>
              <a:rPr lang="sk-SK" sz="2400"/>
              <a:t> </a:t>
            </a:r>
          </a:p>
          <a:p>
            <a:pPr marL="457200" indent="-457200">
              <a:lnSpc>
                <a:spcPct val="80000"/>
              </a:lnSpc>
            </a:pPr>
            <a:r>
              <a:rPr lang="sk-SK" sz="2400"/>
              <a:t>rozsah približne na celú stranu A4</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457200"/>
            <a:ext cx="8229600" cy="685800"/>
          </a:xfrm>
        </p:spPr>
        <p:txBody>
          <a:bodyPr/>
          <a:lstStyle/>
          <a:p>
            <a:pPr algn="ctr"/>
            <a:r>
              <a:rPr lang="sk-SK" sz="3600">
                <a:solidFill>
                  <a:schemeClr val="bg2"/>
                </a:solidFill>
                <a:latin typeface="Arial Black" pitchFamily="34" charset="0"/>
              </a:rPr>
              <a:t>JADRO PRÁCE – HLAVNÝ TEXT</a:t>
            </a:r>
          </a:p>
        </p:txBody>
      </p:sp>
      <p:sp>
        <p:nvSpPr>
          <p:cNvPr id="14339" name="Rectangle 3"/>
          <p:cNvSpPr>
            <a:spLocks noGrp="1" noChangeArrowheads="1"/>
          </p:cNvSpPr>
          <p:nvPr>
            <p:ph type="body" idx="1"/>
          </p:nvPr>
        </p:nvSpPr>
        <p:spPr>
          <a:xfrm>
            <a:off x="0" y="1371600"/>
            <a:ext cx="9144000" cy="5867400"/>
          </a:xfrm>
        </p:spPr>
        <p:txBody>
          <a:bodyPr/>
          <a:lstStyle/>
          <a:p>
            <a:pPr>
              <a:lnSpc>
                <a:spcPct val="80000"/>
              </a:lnSpc>
            </a:pPr>
            <a:r>
              <a:rPr lang="sk-SK" sz="2000" b="1"/>
              <a:t>tvoria</a:t>
            </a:r>
            <a:r>
              <a:rPr lang="sk-SK" sz="2000" i="1"/>
              <a:t>: hlavné kapitoly, podkapitoly, odseky, pododseky atď...</a:t>
            </a:r>
          </a:p>
          <a:p>
            <a:pPr>
              <a:lnSpc>
                <a:spcPct val="80000"/>
              </a:lnSpc>
            </a:pPr>
            <a:r>
              <a:rPr lang="sk-SK" sz="2000" b="1"/>
              <a:t>každá </a:t>
            </a:r>
            <a:r>
              <a:rPr lang="sk-SK" sz="2000" b="1">
                <a:solidFill>
                  <a:srgbClr val="CC0000"/>
                </a:solidFill>
              </a:rPr>
              <a:t>hlavná </a:t>
            </a:r>
            <a:r>
              <a:rPr lang="sk-SK" sz="2000" b="1"/>
              <a:t>kapitola sa začína na </a:t>
            </a:r>
            <a:r>
              <a:rPr lang="sk-SK" sz="2000" b="1">
                <a:solidFill>
                  <a:srgbClr val="CC0000"/>
                </a:solidFill>
              </a:rPr>
              <a:t>novej strane</a:t>
            </a:r>
          </a:p>
          <a:p>
            <a:pPr>
              <a:lnSpc>
                <a:spcPct val="80000"/>
              </a:lnSpc>
            </a:pPr>
            <a:r>
              <a:rPr lang="sk-SK" sz="2000" b="1"/>
              <a:t>číslovanie a veľkosť písma  je nasledovné:</a:t>
            </a:r>
          </a:p>
          <a:p>
            <a:pPr>
              <a:lnSpc>
                <a:spcPct val="80000"/>
              </a:lnSpc>
              <a:buFont typeface="Wingdings" pitchFamily="2" charset="2"/>
              <a:buNone/>
            </a:pPr>
            <a:r>
              <a:rPr lang="sk-SK" sz="2000"/>
              <a:t>	</a:t>
            </a:r>
          </a:p>
          <a:p>
            <a:pPr>
              <a:lnSpc>
                <a:spcPct val="80000"/>
              </a:lnSpc>
              <a:buFont typeface="Wingdings" pitchFamily="2" charset="2"/>
              <a:buNone/>
            </a:pPr>
            <a:endParaRPr lang="sk-SK" sz="2000"/>
          </a:p>
          <a:p>
            <a:pPr>
              <a:lnSpc>
                <a:spcPct val="80000"/>
              </a:lnSpc>
              <a:buFont typeface="Wingdings" pitchFamily="2" charset="2"/>
              <a:buNone/>
            </a:pPr>
            <a:endParaRPr lang="sk-SK" sz="1200"/>
          </a:p>
          <a:p>
            <a:pPr>
              <a:lnSpc>
                <a:spcPct val="80000"/>
              </a:lnSpc>
              <a:buFont typeface="Wingdings" pitchFamily="2" charset="2"/>
              <a:buNone/>
            </a:pPr>
            <a:r>
              <a:rPr lang="sk-SK" sz="1400" b="1">
                <a:latin typeface="Arial Black" pitchFamily="34" charset="0"/>
              </a:rPr>
              <a:t>1</a:t>
            </a:r>
            <a:r>
              <a:rPr lang="sk-SK" sz="1400" b="1">
                <a:solidFill>
                  <a:srgbClr val="CC0000"/>
                </a:solidFill>
                <a:latin typeface="Arial Black" pitchFamily="34" charset="0"/>
              </a:rPr>
              <a:t>■■</a:t>
            </a:r>
            <a:r>
              <a:rPr lang="sk-SK" sz="1400" b="1">
                <a:latin typeface="Arial Black" pitchFamily="34" charset="0"/>
              </a:rPr>
              <a:t>Personálna práca v organizácii    		(16 tučne)	</a:t>
            </a:r>
          </a:p>
          <a:p>
            <a:pPr>
              <a:lnSpc>
                <a:spcPct val="80000"/>
              </a:lnSpc>
              <a:buFont typeface="Wingdings" pitchFamily="2" charset="2"/>
              <a:buNone/>
            </a:pPr>
            <a:r>
              <a:rPr lang="sk-SK" sz="1000" b="1">
                <a:latin typeface="Arial Black" pitchFamily="34" charset="0"/>
              </a:rPr>
              <a:t>       </a:t>
            </a:r>
            <a:r>
              <a:rPr lang="sk-SK" sz="1200" b="1">
                <a:latin typeface="Arial Black" pitchFamily="34" charset="0"/>
              </a:rPr>
              <a:t>1.1</a:t>
            </a:r>
            <a:r>
              <a:rPr lang="sk-SK" sz="1200" b="1">
                <a:solidFill>
                  <a:srgbClr val="CC0000"/>
                </a:solidFill>
                <a:latin typeface="Arial Black" pitchFamily="34" charset="0"/>
              </a:rPr>
              <a:t>■■</a:t>
            </a:r>
            <a:r>
              <a:rPr lang="sk-SK" sz="1200" b="1">
                <a:latin typeface="Arial Black" pitchFamily="34" charset="0"/>
              </a:rPr>
              <a:t>Personálne činnosti v organizáciách   	(14 tučne)	</a:t>
            </a:r>
          </a:p>
          <a:p>
            <a:pPr>
              <a:lnSpc>
                <a:spcPct val="80000"/>
              </a:lnSpc>
              <a:buFont typeface="Wingdings" pitchFamily="2" charset="2"/>
              <a:buNone/>
            </a:pPr>
            <a:r>
              <a:rPr lang="sk-SK" sz="1200" b="1">
                <a:latin typeface="Arial Black" pitchFamily="34" charset="0"/>
              </a:rPr>
              <a:t>      1.2</a:t>
            </a:r>
            <a:r>
              <a:rPr lang="sk-SK" sz="1200" b="1">
                <a:solidFill>
                  <a:srgbClr val="CC0000"/>
                </a:solidFill>
                <a:latin typeface="Arial Black" pitchFamily="34" charset="0"/>
              </a:rPr>
              <a:t>■■</a:t>
            </a:r>
            <a:r>
              <a:rPr lang="sk-SK" sz="1200" b="1">
                <a:latin typeface="Arial Black" pitchFamily="34" charset="0"/>
              </a:rPr>
              <a:t>Špecifiká personálnych činností		(14 tučne)</a:t>
            </a:r>
          </a:p>
          <a:p>
            <a:pPr>
              <a:lnSpc>
                <a:spcPct val="80000"/>
              </a:lnSpc>
              <a:buFont typeface="Wingdings" pitchFamily="2" charset="2"/>
              <a:buNone/>
            </a:pPr>
            <a:endParaRPr lang="sk-SK" sz="1200" b="1">
              <a:latin typeface="Arial Black" pitchFamily="34" charset="0"/>
            </a:endParaRPr>
          </a:p>
          <a:p>
            <a:pPr>
              <a:lnSpc>
                <a:spcPct val="80000"/>
              </a:lnSpc>
              <a:buFont typeface="Wingdings" pitchFamily="2" charset="2"/>
              <a:buNone/>
            </a:pPr>
            <a:r>
              <a:rPr lang="sk-SK" sz="1400" b="1">
                <a:latin typeface="Arial Black" pitchFamily="34" charset="0"/>
              </a:rPr>
              <a:t>2</a:t>
            </a:r>
            <a:r>
              <a:rPr lang="sk-SK" sz="1400" b="1">
                <a:solidFill>
                  <a:srgbClr val="CC0000"/>
                </a:solidFill>
                <a:latin typeface="Arial Black" pitchFamily="34" charset="0"/>
              </a:rPr>
              <a:t>■■</a:t>
            </a:r>
            <a:r>
              <a:rPr lang="sk-SK" sz="1400" b="1">
                <a:latin typeface="Arial Black" pitchFamily="34" charset="0"/>
              </a:rPr>
              <a:t>Ľudský kapitál v personálnej práci	(16 tučne)</a:t>
            </a:r>
          </a:p>
          <a:p>
            <a:pPr>
              <a:lnSpc>
                <a:spcPct val="80000"/>
              </a:lnSpc>
              <a:buFont typeface="Wingdings" pitchFamily="2" charset="2"/>
              <a:buNone/>
            </a:pPr>
            <a:r>
              <a:rPr lang="sk-SK" sz="1000" b="1">
                <a:latin typeface="Arial Black" pitchFamily="34" charset="0"/>
              </a:rPr>
              <a:t>       </a:t>
            </a:r>
            <a:r>
              <a:rPr lang="sk-SK" sz="1200" b="1">
                <a:latin typeface="Arial Black" pitchFamily="34" charset="0"/>
              </a:rPr>
              <a:t>2.1</a:t>
            </a:r>
            <a:r>
              <a:rPr lang="sk-SK" sz="1200" b="1">
                <a:solidFill>
                  <a:srgbClr val="CC0000"/>
                </a:solidFill>
                <a:latin typeface="Arial Black" pitchFamily="34" charset="0"/>
              </a:rPr>
              <a:t>■■</a:t>
            </a:r>
            <a:r>
              <a:rPr lang="sk-SK" sz="1200" b="1">
                <a:latin typeface="Arial Black" pitchFamily="34" charset="0"/>
              </a:rPr>
              <a:t>Skladba ľudského kapitálu 		(14 tučne)</a:t>
            </a:r>
          </a:p>
          <a:p>
            <a:pPr>
              <a:lnSpc>
                <a:spcPct val="80000"/>
              </a:lnSpc>
              <a:buFont typeface="Wingdings" pitchFamily="2" charset="2"/>
              <a:buNone/>
            </a:pPr>
            <a:endParaRPr lang="sk-SK" sz="1200" b="1">
              <a:latin typeface="Arial Black" pitchFamily="34" charset="0"/>
            </a:endParaRPr>
          </a:p>
          <a:p>
            <a:pPr>
              <a:lnSpc>
                <a:spcPct val="80000"/>
              </a:lnSpc>
              <a:buFont typeface="Wingdings" pitchFamily="2" charset="2"/>
              <a:buNone/>
            </a:pPr>
            <a:r>
              <a:rPr lang="sk-SK" sz="1400" b="1">
                <a:latin typeface="Arial Black" pitchFamily="34" charset="0"/>
              </a:rPr>
              <a:t>3</a:t>
            </a:r>
            <a:r>
              <a:rPr lang="sk-SK" sz="1400" b="1">
                <a:solidFill>
                  <a:srgbClr val="CC0000"/>
                </a:solidFill>
                <a:latin typeface="Arial Black" pitchFamily="34" charset="0"/>
              </a:rPr>
              <a:t>■■</a:t>
            </a:r>
            <a:r>
              <a:rPr lang="sk-SK" sz="1400" b="1">
                <a:latin typeface="Arial Black" pitchFamily="34" charset="0"/>
              </a:rPr>
              <a:t>Obsadzovanie voľného pracovného miesta	(16 tučne)</a:t>
            </a:r>
          </a:p>
          <a:p>
            <a:pPr>
              <a:lnSpc>
                <a:spcPct val="80000"/>
              </a:lnSpc>
              <a:buFont typeface="Wingdings" pitchFamily="2" charset="2"/>
              <a:buNone/>
            </a:pPr>
            <a:r>
              <a:rPr lang="sk-SK" sz="1000" b="1">
                <a:latin typeface="Arial Black" pitchFamily="34" charset="0"/>
              </a:rPr>
              <a:t>        </a:t>
            </a:r>
            <a:r>
              <a:rPr lang="sk-SK" sz="1200" b="1">
                <a:latin typeface="Arial Black" pitchFamily="34" charset="0"/>
              </a:rPr>
              <a:t>3.1</a:t>
            </a:r>
            <a:r>
              <a:rPr lang="sk-SK" sz="1200" b="1">
                <a:solidFill>
                  <a:srgbClr val="CC0000"/>
                </a:solidFill>
                <a:latin typeface="Arial Black" pitchFamily="34" charset="0"/>
              </a:rPr>
              <a:t>■■</a:t>
            </a:r>
            <a:r>
              <a:rPr lang="sk-SK" sz="1200" b="1">
                <a:latin typeface="Arial Black" pitchFamily="34" charset="0"/>
              </a:rPr>
              <a:t>Metódy získavania pracovníkov		(14 tučne)</a:t>
            </a:r>
          </a:p>
          <a:p>
            <a:pPr>
              <a:lnSpc>
                <a:spcPct val="80000"/>
              </a:lnSpc>
              <a:buFont typeface="Wingdings" pitchFamily="2" charset="2"/>
              <a:buNone/>
            </a:pPr>
            <a:r>
              <a:rPr lang="sk-SK" sz="900" b="1" i="1">
                <a:latin typeface="Arial Black" pitchFamily="34" charset="0"/>
              </a:rPr>
              <a:t>                    </a:t>
            </a:r>
            <a:r>
              <a:rPr lang="sk-SK" sz="1200" i="1">
                <a:latin typeface="Arial Black" pitchFamily="34" charset="0"/>
              </a:rPr>
              <a:t>3.1.1</a:t>
            </a:r>
            <a:r>
              <a:rPr lang="sk-SK" sz="1200" i="1">
                <a:solidFill>
                  <a:srgbClr val="CC0000"/>
                </a:solidFill>
                <a:latin typeface="Arial Black" pitchFamily="34" charset="0"/>
              </a:rPr>
              <a:t>■■</a:t>
            </a:r>
            <a:r>
              <a:rPr lang="sk-SK" sz="1200" i="1">
                <a:latin typeface="Arial Black" pitchFamily="34" charset="0"/>
              </a:rPr>
              <a:t>Ústny dotaz, ponuka		(14 kurzíva)	</a:t>
            </a:r>
          </a:p>
          <a:p>
            <a:pPr>
              <a:lnSpc>
                <a:spcPct val="80000"/>
              </a:lnSpc>
              <a:buFont typeface="Wingdings" pitchFamily="2" charset="2"/>
              <a:buNone/>
            </a:pPr>
            <a:r>
              <a:rPr lang="sk-SK" sz="1200">
                <a:latin typeface="Arial Black" pitchFamily="34" charset="0"/>
              </a:rPr>
              <a:t>	        </a:t>
            </a:r>
            <a:r>
              <a:rPr lang="sk-SK" sz="1200" i="1">
                <a:latin typeface="Arial Black" pitchFamily="34" charset="0"/>
              </a:rPr>
              <a:t>3.1.2</a:t>
            </a:r>
            <a:r>
              <a:rPr lang="sk-SK" sz="1200" i="1">
                <a:solidFill>
                  <a:srgbClr val="CC0000"/>
                </a:solidFill>
                <a:latin typeface="Arial Black" pitchFamily="34" charset="0"/>
              </a:rPr>
              <a:t>■■</a:t>
            </a:r>
            <a:r>
              <a:rPr lang="sk-SK" sz="1200" i="1">
                <a:latin typeface="Arial Black" pitchFamily="34" charset="0"/>
              </a:rPr>
              <a:t>Vývesky vo firme alebo mimo nej 	(14 kurzíva)</a:t>
            </a:r>
            <a:endParaRPr lang="sk-SK" sz="1200">
              <a:latin typeface="Arial Black" pitchFamily="34" charset="0"/>
            </a:endParaRPr>
          </a:p>
          <a:p>
            <a:pPr>
              <a:lnSpc>
                <a:spcPct val="80000"/>
              </a:lnSpc>
              <a:buFont typeface="Wingdings" pitchFamily="2" charset="2"/>
              <a:buNone/>
            </a:pPr>
            <a:r>
              <a:rPr lang="sk-SK" sz="900" b="1" i="1">
                <a:latin typeface="Arial Black" pitchFamily="34" charset="0"/>
              </a:rPr>
              <a:t>	</a:t>
            </a:r>
            <a:r>
              <a:rPr lang="sk-SK" sz="1200" b="1">
                <a:latin typeface="Arial Black" pitchFamily="34" charset="0"/>
              </a:rPr>
              <a:t>3.2</a:t>
            </a:r>
            <a:r>
              <a:rPr lang="sk-SK" sz="1200" b="1">
                <a:solidFill>
                  <a:srgbClr val="CC0000"/>
                </a:solidFill>
                <a:latin typeface="Arial Black" pitchFamily="34" charset="0"/>
              </a:rPr>
              <a:t>■■</a:t>
            </a:r>
            <a:r>
              <a:rPr lang="sk-SK" sz="1200" b="1">
                <a:latin typeface="Arial Black" pitchFamily="34" charset="0"/>
              </a:rPr>
              <a:t>Ako pripraviť inzerát			(14 tučne)</a:t>
            </a:r>
          </a:p>
          <a:p>
            <a:pPr>
              <a:lnSpc>
                <a:spcPct val="80000"/>
              </a:lnSpc>
              <a:buFont typeface="Wingdings" pitchFamily="2" charset="2"/>
              <a:buNone/>
            </a:pPr>
            <a:r>
              <a:rPr lang="sk-SK" sz="1200" b="1">
                <a:latin typeface="Arial Black" pitchFamily="34" charset="0"/>
              </a:rPr>
              <a:t>●</a:t>
            </a:r>
          </a:p>
          <a:p>
            <a:pPr>
              <a:lnSpc>
                <a:spcPct val="80000"/>
              </a:lnSpc>
              <a:buFont typeface="Wingdings" pitchFamily="2" charset="2"/>
              <a:buNone/>
            </a:pPr>
            <a:r>
              <a:rPr lang="sk-SK" sz="900" b="1" i="1">
                <a:latin typeface="Arial Black" pitchFamily="34" charset="0"/>
              </a:rPr>
              <a:t>●</a:t>
            </a:r>
          </a:p>
          <a:p>
            <a:pPr>
              <a:lnSpc>
                <a:spcPct val="80000"/>
              </a:lnSpc>
              <a:buFont typeface="Wingdings" pitchFamily="2" charset="2"/>
              <a:buNone/>
            </a:pPr>
            <a:r>
              <a:rPr lang="sk-SK" sz="900" b="1" i="1">
                <a:latin typeface="Arial Black" pitchFamily="34" charset="0"/>
              </a:rPr>
              <a:t>●</a:t>
            </a:r>
          </a:p>
          <a:p>
            <a:pPr>
              <a:lnSpc>
                <a:spcPct val="80000"/>
              </a:lnSpc>
              <a:buFont typeface="Wingdings" pitchFamily="2" charset="2"/>
              <a:buNone/>
            </a:pPr>
            <a:r>
              <a:rPr lang="sk-SK" sz="900" b="1" i="1">
                <a:latin typeface="Arial Black" pitchFamily="34" charset="0"/>
              </a:rPr>
              <a:t>●</a:t>
            </a:r>
          </a:p>
          <a:p>
            <a:pPr>
              <a:lnSpc>
                <a:spcPct val="80000"/>
              </a:lnSpc>
              <a:buFont typeface="Wingdings" pitchFamily="2" charset="2"/>
              <a:buNone/>
            </a:pPr>
            <a:r>
              <a:rPr lang="sk-SK" sz="900" b="1" i="1">
                <a:latin typeface="Arial Black" pitchFamily="34" charset="0"/>
              </a:rPr>
              <a:t>	</a:t>
            </a:r>
          </a:p>
          <a:p>
            <a:pPr>
              <a:lnSpc>
                <a:spcPct val="80000"/>
              </a:lnSpc>
              <a:buFont typeface="Wingdings" pitchFamily="2" charset="2"/>
              <a:buNone/>
            </a:pPr>
            <a:endParaRPr lang="sk-SK" sz="900" b="1" i="1">
              <a:latin typeface="Arial Black" pitchFamily="34" charset="0"/>
            </a:endParaRPr>
          </a:p>
          <a:p>
            <a:pPr>
              <a:lnSpc>
                <a:spcPct val="80000"/>
              </a:lnSpc>
              <a:buFont typeface="Wingdings" pitchFamily="2" charset="2"/>
              <a:buNone/>
            </a:pPr>
            <a:r>
              <a:rPr lang="sk-SK" sz="1200" b="1">
                <a:latin typeface="Arial Black" pitchFamily="34" charset="0"/>
              </a:rPr>
              <a:t>	</a:t>
            </a:r>
          </a:p>
          <a:p>
            <a:pPr>
              <a:lnSpc>
                <a:spcPct val="80000"/>
              </a:lnSpc>
              <a:buFont typeface="Wingdings" pitchFamily="2" charset="2"/>
              <a:buNone/>
            </a:pPr>
            <a:endParaRPr lang="sk-SK" sz="1200" b="1">
              <a:latin typeface="Arial Black" pitchFamily="34" charset="0"/>
            </a:endParaRPr>
          </a:p>
          <a:p>
            <a:pPr>
              <a:lnSpc>
                <a:spcPct val="80000"/>
              </a:lnSpc>
              <a:buFont typeface="Wingdings" pitchFamily="2" charset="2"/>
              <a:buNone/>
            </a:pPr>
            <a:r>
              <a:rPr lang="sk-SK" sz="1200" b="1">
                <a:latin typeface="Arial Black" pitchFamily="34" charset="0"/>
              </a:rPr>
              <a:t>								</a:t>
            </a:r>
            <a:r>
              <a:rPr lang="sk-SK" sz="1000" b="1">
                <a:latin typeface="Arial Black" pitchFamily="34" charset="0"/>
              </a:rPr>
              <a:t>				 </a:t>
            </a:r>
            <a:endParaRPr lang="sk-SK" sz="1000" b="1">
              <a:solidFill>
                <a:srgbClr val="CC0000"/>
              </a:solidFill>
              <a:latin typeface="Arial Black" pitchFamily="34" charset="0"/>
            </a:endParaRPr>
          </a:p>
          <a:p>
            <a:pPr>
              <a:lnSpc>
                <a:spcPct val="80000"/>
              </a:lnSpc>
              <a:buFont typeface="Wingdings" pitchFamily="2" charset="2"/>
              <a:buNone/>
            </a:pPr>
            <a:endParaRPr lang="sk-SK" sz="1000">
              <a:solidFill>
                <a:srgbClr val="CC0000"/>
              </a:solidFill>
            </a:endParaRPr>
          </a:p>
          <a:p>
            <a:pPr>
              <a:lnSpc>
                <a:spcPct val="80000"/>
              </a:lnSpc>
              <a:buFont typeface="Wingdings" pitchFamily="2" charset="2"/>
              <a:buNone/>
            </a:pPr>
            <a:endParaRPr lang="sk-SK" sz="1000"/>
          </a:p>
        </p:txBody>
      </p:sp>
      <p:sp>
        <p:nvSpPr>
          <p:cNvPr id="14340" name="Rectangle 4"/>
          <p:cNvSpPr>
            <a:spLocks noChangeArrowheads="1"/>
          </p:cNvSpPr>
          <p:nvPr/>
        </p:nvSpPr>
        <p:spPr bwMode="auto">
          <a:xfrm>
            <a:off x="4114800" y="5562600"/>
            <a:ext cx="4572000" cy="779463"/>
          </a:xfrm>
          <a:prstGeom prst="rect">
            <a:avLst/>
          </a:prstGeom>
          <a:noFill/>
          <a:ln w="9525">
            <a:noFill/>
            <a:miter lim="800000"/>
            <a:headEnd/>
            <a:tailEnd/>
          </a:ln>
          <a:effectLst/>
        </p:spPr>
        <p:txBody>
          <a:bodyPr>
            <a:spAutoFit/>
          </a:bodyPr>
          <a:lstStyle/>
          <a:p>
            <a:pPr>
              <a:spcBef>
                <a:spcPct val="50000"/>
              </a:spcBef>
              <a:buClr>
                <a:schemeClr val="bg2"/>
              </a:buClr>
              <a:buSzPct val="75000"/>
              <a:buFont typeface="Wingdings" pitchFamily="2" charset="2"/>
              <a:buNone/>
            </a:pPr>
            <a:r>
              <a:rPr lang="sk-SK" sz="1800" i="1"/>
              <a:t>Vysvetlivka: (</a:t>
            </a:r>
            <a:r>
              <a:rPr lang="sk-SK" sz="1800" i="1">
                <a:solidFill>
                  <a:srgbClr val="CC0000"/>
                </a:solidFill>
              </a:rPr>
              <a:t>■■ </a:t>
            </a:r>
            <a:r>
              <a:rPr lang="sk-SK" sz="1800" i="1"/>
              <a:t>medzery)</a:t>
            </a:r>
          </a:p>
          <a:p>
            <a:pPr>
              <a:spcBef>
                <a:spcPct val="50000"/>
              </a:spcBef>
              <a:buClr>
                <a:schemeClr val="bg2"/>
              </a:buClr>
              <a:buSzPct val="75000"/>
              <a:buFont typeface="Wingdings" pitchFamily="2" charset="2"/>
              <a:buNone/>
            </a:pPr>
            <a:endParaRPr lang="sk-SK" sz="1800" i="1">
              <a:latin typeface="Arial Black"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Pixel</Template>
  <TotalTime>500</TotalTime>
  <Words>733</Words>
  <Application>Microsoft Office PowerPoint</Application>
  <PresentationFormat>Prezentácia na obrazovke (4:3)</PresentationFormat>
  <Paragraphs>306</Paragraphs>
  <Slides>22</Slides>
  <Notes>0</Notes>
  <HiddenSlides>0</HiddenSlides>
  <MMClips>0</MMClips>
  <ScaleCrop>false</ScaleCrop>
  <HeadingPairs>
    <vt:vector size="8" baseType="variant">
      <vt:variant>
        <vt:lpstr>Použité písma</vt:lpstr>
      </vt:variant>
      <vt:variant>
        <vt:i4>5</vt:i4>
      </vt:variant>
      <vt:variant>
        <vt:lpstr>Motív</vt:lpstr>
      </vt:variant>
      <vt:variant>
        <vt:i4>1</vt:i4>
      </vt:variant>
      <vt:variant>
        <vt:lpstr>Vložené servery OLE</vt:lpstr>
      </vt:variant>
      <vt:variant>
        <vt:i4>1</vt:i4>
      </vt:variant>
      <vt:variant>
        <vt:lpstr>Nadpisy snímok</vt:lpstr>
      </vt:variant>
      <vt:variant>
        <vt:i4>22</vt:i4>
      </vt:variant>
    </vt:vector>
  </HeadingPairs>
  <TitlesOfParts>
    <vt:vector size="29" baseType="lpstr">
      <vt:lpstr>Arial</vt:lpstr>
      <vt:lpstr>Times New Roman</vt:lpstr>
      <vt:lpstr>Wingdings</vt:lpstr>
      <vt:lpstr>Arial Black</vt:lpstr>
      <vt:lpstr>Comic Sans MS</vt:lpstr>
      <vt:lpstr>Pixel</vt:lpstr>
      <vt:lpstr>Graf programu Microsoft Office Excel</vt:lpstr>
      <vt:lpstr>Stredná odborná škola strojnícka, Športová 1326, Kysucké Nové Mesto </vt:lpstr>
      <vt:lpstr>HLAVNÉ ČASTI PRÁCE</vt:lpstr>
      <vt:lpstr>TITULNÝ LIST</vt:lpstr>
      <vt:lpstr>Snímka 4</vt:lpstr>
      <vt:lpstr>ČESTNÉ VYHLÁSENIE</vt:lpstr>
      <vt:lpstr>OBSAH</vt:lpstr>
      <vt:lpstr>Snímka 7</vt:lpstr>
      <vt:lpstr>ÚVOD</vt:lpstr>
      <vt:lpstr>JADRO PRÁCE – HLAVNÝ TEXT</vt:lpstr>
      <vt:lpstr>Snímka 10</vt:lpstr>
      <vt:lpstr>OZNAČENIE A UKÁŽKA GRAFU</vt:lpstr>
      <vt:lpstr>TABUĽKY </vt:lpstr>
      <vt:lpstr>OBRÁZKY, FAREBNÉ ILUSTRÁCIE</vt:lpstr>
      <vt:lpstr>CITÁT, CITÁCIA - CITOVANIE V PRÁCI</vt:lpstr>
      <vt:lpstr>Snímka 15</vt:lpstr>
      <vt:lpstr>ZÁVER</vt:lpstr>
      <vt:lpstr>ZOZNAM POUŽITEJ LITERATÚRY</vt:lpstr>
      <vt:lpstr>Snímka 18</vt:lpstr>
      <vt:lpstr>PRÍLOHY</vt:lpstr>
      <vt:lpstr>Snímka 20</vt:lpstr>
      <vt:lpstr>FORMÁLNA ÚPRAVA PRÁCE</vt:lpstr>
      <vt:lpstr>HODNOTENIE PRÁCE</vt:lpstr>
    </vt:vector>
  </TitlesOfParts>
  <Company>sossknm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janka.polmor</dc:creator>
  <cp:lastModifiedBy>Pavol Pavlus</cp:lastModifiedBy>
  <cp:revision>26</cp:revision>
  <dcterms:created xsi:type="dcterms:W3CDTF">2012-04-02T05:37:40Z</dcterms:created>
  <dcterms:modified xsi:type="dcterms:W3CDTF">2012-04-17T09:25:00Z</dcterms:modified>
</cp:coreProperties>
</file>